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00" r:id="rId2"/>
  </p:sldMasterIdLst>
  <p:notesMasterIdLst>
    <p:notesMasterId r:id="rId45"/>
  </p:notesMasterIdLst>
  <p:sldIdLst>
    <p:sldId id="326" r:id="rId3"/>
    <p:sldId id="257" r:id="rId4"/>
    <p:sldId id="327" r:id="rId5"/>
    <p:sldId id="260" r:id="rId6"/>
    <p:sldId id="259" r:id="rId7"/>
    <p:sldId id="261" r:id="rId8"/>
    <p:sldId id="266" r:id="rId9"/>
    <p:sldId id="267" r:id="rId10"/>
    <p:sldId id="328" r:id="rId11"/>
    <p:sldId id="273" r:id="rId12"/>
    <p:sldId id="291" r:id="rId13"/>
    <p:sldId id="292" r:id="rId14"/>
    <p:sldId id="275" r:id="rId15"/>
    <p:sldId id="312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9" r:id="rId24"/>
    <p:sldId id="330" r:id="rId25"/>
    <p:sldId id="35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9" r:id="rId42"/>
    <p:sldId id="340" r:id="rId43"/>
    <p:sldId id="324" r:id="rId4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9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75E2C-F0A6-45DE-A79C-27E3C743435F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F7CF5-EDB6-4B84-8D8D-F6E0252B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6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22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为什么最大特征值为</a:t>
            </a:r>
            <a:r>
              <a:rPr lang="en-US" altLang="zh-CN" dirty="0"/>
              <a:t>1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dirty="0"/>
              <a:t>1.</a:t>
            </a:r>
            <a:r>
              <a:rPr lang="zh-CN" altLang="en-US" dirty="0"/>
              <a:t>为啥一定有</a:t>
            </a:r>
            <a:r>
              <a:rPr lang="en-US" altLang="zh-CN" dirty="0"/>
              <a:t>1</a:t>
            </a:r>
            <a:r>
              <a:rPr lang="zh-CN" altLang="en-US" dirty="0"/>
              <a:t>这个特征值：只需证明对应的</a:t>
            </a:r>
            <a:r>
              <a:rPr lang="en-US" altLang="zh-CN" dirty="0"/>
              <a:t>|P-I|</a:t>
            </a:r>
            <a:r>
              <a:rPr lang="zh-CN" altLang="en-US" dirty="0"/>
              <a:t>一定等于</a:t>
            </a:r>
            <a:r>
              <a:rPr lang="en-US" altLang="zh-CN" dirty="0"/>
              <a:t>0</a:t>
            </a:r>
            <a:r>
              <a:rPr lang="zh-CN" altLang="en-US" dirty="0"/>
              <a:t>即可</a:t>
            </a:r>
            <a:endParaRPr lang="en-US" altLang="zh-CN" dirty="0"/>
          </a:p>
          <a:p>
            <a:r>
              <a:rPr lang="en-US" dirty="0"/>
              <a:t>2.</a:t>
            </a:r>
            <a:r>
              <a:rPr lang="zh-CN" altLang="en-US" dirty="0"/>
              <a:t>为啥</a:t>
            </a:r>
            <a:r>
              <a:rPr lang="en-US" altLang="zh-CN" dirty="0"/>
              <a:t>1</a:t>
            </a:r>
            <a:r>
              <a:rPr lang="zh-CN" altLang="en-US" dirty="0"/>
              <a:t>是最大特征值</a:t>
            </a:r>
            <a:r>
              <a:rPr lang="en-US" altLang="zh-CN" dirty="0"/>
              <a:t>(</a:t>
            </a:r>
            <a:r>
              <a:rPr lang="zh-CN" altLang="en-US" dirty="0"/>
              <a:t>一种定性的解释</a:t>
            </a:r>
            <a:r>
              <a:rPr lang="en-US" altLang="zh-CN" dirty="0"/>
              <a:t>)</a:t>
            </a:r>
            <a:r>
              <a:rPr lang="zh-CN" altLang="en-US" dirty="0"/>
              <a:t>：如果最大特征值大于</a:t>
            </a:r>
            <a:r>
              <a:rPr lang="en-US" altLang="zh-CN" dirty="0"/>
              <a:t>1</a:t>
            </a:r>
            <a:r>
              <a:rPr lang="zh-CN" altLang="en-US" dirty="0"/>
              <a:t>，那么</a:t>
            </a:r>
            <a:r>
              <a:rPr lang="en-US" altLang="zh-CN" dirty="0"/>
              <a:t>P</a:t>
            </a:r>
            <a:r>
              <a:rPr lang="zh-CN" altLang="en-US" dirty="0"/>
              <a:t>的多次幂就会不断增长，这样就不能保证每个元素非负情况下，每一行</a:t>
            </a:r>
            <a:r>
              <a:rPr lang="en-US" altLang="zh-CN" dirty="0"/>
              <a:t>/</a:t>
            </a:r>
            <a:r>
              <a:rPr lang="zh-CN" altLang="en-US" dirty="0"/>
              <a:t>列相加还要等于</a:t>
            </a:r>
            <a:r>
              <a:rPr lang="en-US" altLang="zh-CN" dirty="0"/>
              <a:t>1(</a:t>
            </a:r>
            <a:r>
              <a:rPr lang="zh-CN" altLang="en-US" dirty="0"/>
              <a:t>因为特征值对矩阵的幂有一种“缩放”功效，如果大于</a:t>
            </a:r>
            <a:r>
              <a:rPr lang="en-US" altLang="zh-CN" dirty="0"/>
              <a:t>1</a:t>
            </a:r>
            <a:r>
              <a:rPr lang="zh-CN" altLang="en-US" dirty="0"/>
              <a:t>，那么就是放大的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5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>
              <a:spcBef>
                <a:spcPct val="0"/>
              </a:spcBef>
            </a:pPr>
            <a:r>
              <a:rPr lang="en-US" altLang="zh-CN"/>
              <a:t>The 1</a:t>
            </a:r>
            <a:r>
              <a:rPr lang="en-US" altLang="zh-CN" baseline="30000"/>
              <a:t>st</a:t>
            </a:r>
            <a:r>
              <a:rPr lang="en-US" altLang="zh-CN"/>
              <a:t> eigenvector is discarded</a:t>
            </a:r>
          </a:p>
        </p:txBody>
      </p:sp>
      <p:sp>
        <p:nvSpPr>
          <p:cNvPr id="33796" name="Slide Number Placeholder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4007D864-4A4D-474A-BF66-FD114A82FF28}" type="slidenum">
              <a:rPr lang="en-US" altLang="zh-CN" sz="1200"/>
              <a:pPr algn="r"/>
              <a:t>29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6893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 the number of neighbors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altLang="zh-CN" dirty="0"/>
                  <a:t>: the number of the shortest paths from node s to node t.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dirty="0"/>
                  <a:t>: the number of the shortest paths from node s to node t and pass node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𝑖</a:t>
                </a:r>
                <a:r>
                  <a:rPr lang="en-US" altLang="zh-CN" dirty="0" smtClean="0"/>
                  <a:t>: the number of </a:t>
                </a:r>
                <a:r>
                  <a:rPr lang="en-US" altLang="zh-CN" dirty="0" smtClean="0"/>
                  <a:t>neighbors</a:t>
                </a:r>
              </a:p>
              <a:p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𝑔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_</a:t>
                </a:r>
                <a:r>
                  <a:rPr lang="zh-CN" altLang="en-US" i="0">
                    <a:latin typeface="Cambria Math" panose="02040503050406030204" pitchFamily="18" charset="0"/>
                  </a:rPr>
                  <a:t>𝑠𝑡</a:t>
                </a:r>
                <a:r>
                  <a:rPr lang="en-US" altLang="zh-CN" dirty="0" smtClean="0"/>
                  <a:t>: the number of the shortest paths from node s to node t.</a:t>
                </a:r>
                <a:endParaRPr lang="en-US" altLang="zh-CN" dirty="0" smtClean="0"/>
              </a:p>
              <a:p>
                <a:r>
                  <a:rPr lang="zh-CN" altLang="en-US" i="0">
                    <a:latin typeface="Cambria Math" panose="02040503050406030204" pitchFamily="18" charset="0"/>
                  </a:rPr>
                  <a:t>𝑔_𝑠𝑡^𝑖</a:t>
                </a:r>
                <a:r>
                  <a:rPr lang="en-US" altLang="zh-CN" dirty="0" smtClean="0"/>
                  <a:t>: </a:t>
                </a:r>
                <a:r>
                  <a:rPr lang="en-US" altLang="zh-CN" dirty="0"/>
                  <a:t>the number of the shortest paths from node s to node </a:t>
                </a:r>
                <a:r>
                  <a:rPr lang="en-US" altLang="zh-CN" dirty="0" smtClean="0"/>
                  <a:t>t and pass node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.</a:t>
                </a: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1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5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9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6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16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7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为什么最大特征值为</a:t>
            </a:r>
            <a:r>
              <a:rPr lang="en-US" altLang="zh-CN" dirty="0"/>
              <a:t>1</a:t>
            </a:r>
            <a:r>
              <a:rPr lang="zh-CN" altLang="en-US"/>
              <a:t>？</a:t>
            </a:r>
            <a:endParaRPr lang="en-US" altLang="zh-CN" dirty="0"/>
          </a:p>
          <a:p>
            <a:r>
              <a:rPr lang="en-US" dirty="0"/>
              <a:t>1.</a:t>
            </a:r>
            <a:r>
              <a:rPr lang="zh-CN" altLang="en-US" dirty="0"/>
              <a:t>为啥一定有</a:t>
            </a:r>
            <a:r>
              <a:rPr lang="en-US" altLang="zh-CN" dirty="0"/>
              <a:t>1</a:t>
            </a:r>
            <a:r>
              <a:rPr lang="zh-CN" altLang="en-US" dirty="0"/>
              <a:t>这个特征值：只需证明对应的</a:t>
            </a:r>
            <a:r>
              <a:rPr lang="en-US" altLang="zh-CN" dirty="0"/>
              <a:t>|P-I|</a:t>
            </a:r>
            <a:r>
              <a:rPr lang="zh-CN" altLang="en-US" dirty="0"/>
              <a:t>一定等于</a:t>
            </a:r>
            <a:r>
              <a:rPr lang="en-US" altLang="zh-CN" dirty="0"/>
              <a:t>0</a:t>
            </a:r>
            <a:r>
              <a:rPr lang="zh-CN" altLang="en-US" dirty="0"/>
              <a:t>即可</a:t>
            </a:r>
            <a:endParaRPr lang="en-US" altLang="zh-CN" dirty="0"/>
          </a:p>
          <a:p>
            <a:r>
              <a:rPr lang="en-US" dirty="0"/>
              <a:t>2.</a:t>
            </a:r>
            <a:r>
              <a:rPr lang="zh-CN" altLang="en-US" dirty="0"/>
              <a:t>为啥</a:t>
            </a:r>
            <a:r>
              <a:rPr lang="en-US" altLang="zh-CN" dirty="0"/>
              <a:t>1</a:t>
            </a:r>
            <a:r>
              <a:rPr lang="zh-CN" altLang="en-US" dirty="0"/>
              <a:t>是最大特征值</a:t>
            </a:r>
            <a:r>
              <a:rPr lang="en-US" altLang="zh-CN" dirty="0"/>
              <a:t>(</a:t>
            </a:r>
            <a:r>
              <a:rPr lang="zh-CN" altLang="en-US" dirty="0"/>
              <a:t>一种定性的解释</a:t>
            </a:r>
            <a:r>
              <a:rPr lang="en-US" altLang="zh-CN" dirty="0"/>
              <a:t>)</a:t>
            </a:r>
            <a:r>
              <a:rPr lang="zh-CN" altLang="en-US" dirty="0"/>
              <a:t>：如果最大特征值大于</a:t>
            </a:r>
            <a:r>
              <a:rPr lang="en-US" altLang="zh-CN" dirty="0"/>
              <a:t>1</a:t>
            </a:r>
            <a:r>
              <a:rPr lang="zh-CN" altLang="en-US" dirty="0"/>
              <a:t>，那么</a:t>
            </a:r>
            <a:r>
              <a:rPr lang="en-US" altLang="zh-CN" dirty="0"/>
              <a:t>P</a:t>
            </a:r>
            <a:r>
              <a:rPr lang="zh-CN" altLang="en-US" dirty="0"/>
              <a:t>的多次幂就会不断增长，这样就不能保证每个元素非负情况下，每一行</a:t>
            </a:r>
            <a:r>
              <a:rPr lang="en-US" altLang="zh-CN" dirty="0"/>
              <a:t>/</a:t>
            </a:r>
            <a:r>
              <a:rPr lang="zh-CN" altLang="en-US" dirty="0"/>
              <a:t>列相加还要等于</a:t>
            </a:r>
            <a:r>
              <a:rPr lang="en-US" altLang="zh-CN" dirty="0"/>
              <a:t>1(</a:t>
            </a:r>
            <a:r>
              <a:rPr lang="zh-CN" altLang="en-US" dirty="0"/>
              <a:t>因为特征值对矩阵的幂有一种“缩放”功效，如果大于</a:t>
            </a:r>
            <a:r>
              <a:rPr lang="en-US" altLang="zh-CN" dirty="0"/>
              <a:t>1</a:t>
            </a:r>
            <a:r>
              <a:rPr lang="zh-CN" altLang="en-US" dirty="0"/>
              <a:t>，那么就是放大的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6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为什么最大特征值为</a:t>
            </a:r>
            <a:r>
              <a:rPr lang="en-US" altLang="zh-CN" dirty="0"/>
              <a:t>1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dirty="0"/>
              <a:t>1.</a:t>
            </a:r>
            <a:r>
              <a:rPr lang="zh-CN" altLang="en-US" dirty="0"/>
              <a:t>为啥一定有</a:t>
            </a:r>
            <a:r>
              <a:rPr lang="en-US" altLang="zh-CN" dirty="0"/>
              <a:t>1</a:t>
            </a:r>
            <a:r>
              <a:rPr lang="zh-CN" altLang="en-US" dirty="0"/>
              <a:t>这个特征值：只需证明对应的</a:t>
            </a:r>
            <a:r>
              <a:rPr lang="en-US" altLang="zh-CN" dirty="0"/>
              <a:t>|P-I|</a:t>
            </a:r>
            <a:r>
              <a:rPr lang="zh-CN" altLang="en-US" dirty="0"/>
              <a:t>一定等于</a:t>
            </a:r>
            <a:r>
              <a:rPr lang="en-US" altLang="zh-CN" dirty="0"/>
              <a:t>0</a:t>
            </a:r>
            <a:r>
              <a:rPr lang="zh-CN" altLang="en-US" dirty="0"/>
              <a:t>即可</a:t>
            </a:r>
            <a:endParaRPr lang="en-US" altLang="zh-CN" dirty="0"/>
          </a:p>
          <a:p>
            <a:r>
              <a:rPr lang="en-US" dirty="0"/>
              <a:t>2.</a:t>
            </a:r>
            <a:r>
              <a:rPr lang="zh-CN" altLang="en-US" dirty="0"/>
              <a:t>为啥</a:t>
            </a:r>
            <a:r>
              <a:rPr lang="en-US" altLang="zh-CN" dirty="0"/>
              <a:t>1</a:t>
            </a:r>
            <a:r>
              <a:rPr lang="zh-CN" altLang="en-US" dirty="0"/>
              <a:t>是最大特征值</a:t>
            </a:r>
            <a:r>
              <a:rPr lang="en-US" altLang="zh-CN" dirty="0"/>
              <a:t>(</a:t>
            </a:r>
            <a:r>
              <a:rPr lang="zh-CN" altLang="en-US" dirty="0"/>
              <a:t>一种定性的解释</a:t>
            </a:r>
            <a:r>
              <a:rPr lang="en-US" altLang="zh-CN" dirty="0"/>
              <a:t>)</a:t>
            </a:r>
            <a:r>
              <a:rPr lang="zh-CN" altLang="en-US" dirty="0"/>
              <a:t>：如果最大特征值大于</a:t>
            </a:r>
            <a:r>
              <a:rPr lang="en-US" altLang="zh-CN" dirty="0"/>
              <a:t>1</a:t>
            </a:r>
            <a:r>
              <a:rPr lang="zh-CN" altLang="en-US" dirty="0"/>
              <a:t>，那么</a:t>
            </a:r>
            <a:r>
              <a:rPr lang="en-US" altLang="zh-CN" dirty="0"/>
              <a:t>P</a:t>
            </a:r>
            <a:r>
              <a:rPr lang="zh-CN" altLang="en-US" dirty="0"/>
              <a:t>的多次幂就会不断增长，这样就不能保证每个元素非负情况下，每一行</a:t>
            </a:r>
            <a:r>
              <a:rPr lang="en-US" altLang="zh-CN" dirty="0"/>
              <a:t>/</a:t>
            </a:r>
            <a:r>
              <a:rPr lang="zh-CN" altLang="en-US" dirty="0"/>
              <a:t>列相加还要等于</a:t>
            </a:r>
            <a:r>
              <a:rPr lang="en-US" altLang="zh-CN" dirty="0"/>
              <a:t>1(</a:t>
            </a:r>
            <a:r>
              <a:rPr lang="zh-CN" altLang="en-US" dirty="0"/>
              <a:t>因为特征值对矩阵的幂有一种“缩放”功效，如果大于</a:t>
            </a:r>
            <a:r>
              <a:rPr lang="en-US" altLang="zh-CN" dirty="0"/>
              <a:t>1</a:t>
            </a:r>
            <a:r>
              <a:rPr lang="zh-CN" altLang="en-US" dirty="0"/>
              <a:t>，那么就是放大的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05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101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372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6693" indent="-266693">
              <a:defRPr/>
            </a:lvl1pPr>
            <a:lvl2pPr marL="539737" indent="-273044">
              <a:defRPr sz="2000"/>
            </a:lvl2pPr>
            <a:lvl3pPr marL="806431" indent="-266693">
              <a:buFont typeface="Calibri" panose="020F0502020204030204" pitchFamily="34" charset="0"/>
              <a:buChar char="□"/>
              <a:defRPr sz="2000"/>
            </a:lvl3pPr>
            <a:lvl4pPr marL="1163610" indent="-265107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1"/>
          </p:nvPr>
        </p:nvSpPr>
        <p:spPr>
          <a:xfrm>
            <a:off x="-762000" y="3733800"/>
            <a:ext cx="914400" cy="914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97047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1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7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506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667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6715140" y="167754"/>
            <a:ext cx="953204" cy="903792"/>
            <a:chOff x="4929190" y="1428736"/>
            <a:chExt cx="3164436" cy="3000396"/>
          </a:xfrm>
        </p:grpSpPr>
        <p:sp>
          <p:nvSpPr>
            <p:cNvPr id="5" name="椭圆 4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11555" y="2088225"/>
              <a:ext cx="2550089" cy="153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07258" y="3200074"/>
              <a:ext cx="2586368" cy="56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00" b="1" dirty="0">
                  <a:solidFill>
                    <a:schemeClr val="bg1"/>
                  </a:solidFill>
                </a:rPr>
                <a:t>LESS IS MORE</a:t>
              </a:r>
              <a:endParaRPr lang="zh-CN" altLang="en-US" sz="5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连接符 8"/>
            <p:cNvCxnSpPr>
              <a:stCxn id="6" idx="6"/>
              <a:endCxn id="5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5" idx="2"/>
              <a:endCxn id="6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 userDrawn="1"/>
        </p:nvSpPr>
        <p:spPr>
          <a:xfrm>
            <a:off x="7551130" y="628533"/>
            <a:ext cx="1714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r>
              <a:rPr lang="en-US" altLang="zh-CN" sz="1200" b="1" baseline="0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 Mining Lab</a:t>
            </a:r>
            <a:endParaRPr lang="zh-CN" altLang="en-US" sz="120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572396" y="335024"/>
            <a:ext cx="1489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7640841" y="614012"/>
            <a:ext cx="1116000" cy="158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97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20" y="357168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9" y="5429265"/>
            <a:ext cx="50720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Data Mining Lab, Big Data Research Center, UESTC</a:t>
            </a:r>
          </a:p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Email</a:t>
            </a:r>
            <a:r>
              <a:rPr lang="zh-CN" altLang="en-US" sz="1350" dirty="0">
                <a:solidFill>
                  <a:srgbClr val="4F81BD">
                    <a:lumMod val="75000"/>
                  </a:srgbClr>
                </a:solidFill>
              </a:rPr>
              <a:t>：</a:t>
            </a:r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junmshao@uestc.edu.cn</a:t>
            </a:r>
          </a:p>
          <a:p>
            <a:r>
              <a:rPr lang="en-US" altLang="zh-CN" sz="1350" dirty="0">
                <a:solidFill>
                  <a:srgbClr val="4F81BD">
                    <a:lumMod val="75000"/>
                  </a:srgbClr>
                </a:solidFill>
              </a:rPr>
              <a:t>http://staff.uestc.edu.cn/shaojunming</a:t>
            </a:r>
            <a:endParaRPr lang="zh-CN" altLang="en-US" sz="1350" dirty="0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 cstate="print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3" y="5357826"/>
            <a:ext cx="1214446" cy="1105262"/>
            <a:chOff x="4929190" y="1428736"/>
            <a:chExt cx="3296794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9998" y="2000240"/>
              <a:ext cx="2825986" cy="137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7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7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2457" y="3010813"/>
              <a:ext cx="2586369" cy="532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75" b="1" dirty="0">
                  <a:solidFill>
                    <a:prstClr val="white"/>
                  </a:solidFill>
                </a:rPr>
                <a:t>LESS IS MORE</a:t>
              </a:r>
              <a:endParaRPr lang="zh-CN" altLang="en-US" sz="675" b="1" dirty="0">
                <a:solidFill>
                  <a:prstClr val="white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944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59379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226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076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974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5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25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805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9405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10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060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9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40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7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7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733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999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8118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480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32" y="0"/>
            <a:ext cx="9144000" cy="100010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78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903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599309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301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936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548680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5" y="647248"/>
            <a:ext cx="8286808" cy="506169"/>
          </a:xfrm>
          <a:prstGeom prst="rect">
            <a:avLst/>
          </a:prstGeom>
        </p:spPr>
        <p:txBody>
          <a:bodyPr/>
          <a:lstStyle>
            <a:lvl1pPr marL="203597" indent="-203597">
              <a:buFont typeface="Wingdings" panose="05000000000000000000" pitchFamily="2" charset="2"/>
              <a:buChar char="Ø"/>
              <a:tabLst>
                <a:tab pos="133350" algn="l"/>
              </a:tabLst>
              <a:defRPr lang="zh-CN" altLang="en-US" sz="195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55358" y="548681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2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1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7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165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336947" indent="-265510">
              <a:buFont typeface="Arial" panose="020B0604020202020204" pitchFamily="34" charset="0"/>
              <a:buChar char="•"/>
              <a:defRPr lang="zh-CN" altLang="en-US" sz="1800" smtClean="0">
                <a:latin typeface="Palatino Linotype" panose="02040502050505030304" pitchFamily="18" charset="0"/>
              </a:defRPr>
            </a:lvl2pPr>
            <a:lvl3pPr marL="336947" indent="-265510">
              <a:defRPr lang="zh-CN" altLang="en-US" sz="1500" smtClean="0">
                <a:latin typeface="Palatino Linotype" panose="02040502050505030304" pitchFamily="18" charset="0"/>
              </a:defRPr>
            </a:lvl3pPr>
            <a:lvl4pPr marL="336947" indent="-265510">
              <a:defRPr lang="zh-CN" altLang="en-US" sz="1350" smtClean="0">
                <a:latin typeface="Palatino Linotype" panose="02040502050505030304" pitchFamily="18" charset="0"/>
              </a:defRPr>
            </a:lvl4pPr>
            <a:lvl5pPr marL="336947" indent="-265510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00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2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79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70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74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90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74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DDD7E-EB14-4636-884E-3433EC0D181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4FF41-87E7-4800-B65F-DB1021DBA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74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40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5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54.png"/><Relationship Id="rId4" Type="http://schemas.openxmlformats.org/officeDocument/2006/relationships/image" Target="../media/image38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en.wikipedia.org/wiki/K%C3%B6nigsberg" TargetMode="External"/><Relationship Id="rId7" Type="http://schemas.openxmlformats.org/officeDocument/2006/relationships/hyperlink" Target="https://en.wikipedia.org/wiki/Pregoly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ussia" TargetMode="External"/><Relationship Id="rId5" Type="http://schemas.openxmlformats.org/officeDocument/2006/relationships/hyperlink" Target="https://en.wikipedia.org/wiki/Kaliningrad" TargetMode="External"/><Relationship Id="rId4" Type="http://schemas.openxmlformats.org/officeDocument/2006/relationships/hyperlink" Target="https://en.wikipedia.org/wiki/Kingdom_of_Prussi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en.wikipedia.org/wiki/Complex_network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en.wikipedia.org/wiki/Power_law" TargetMode="External"/><Relationship Id="rId4" Type="http://schemas.openxmlformats.org/officeDocument/2006/relationships/hyperlink" Target="https://en.wikipedia.org/wiki/Degree_distribut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05" y="2271598"/>
            <a:ext cx="74168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101F4"/>
                </a:solidFill>
              </a:rPr>
              <a:t>Lecture 6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>
                <a:solidFill>
                  <a:prstClr val="black"/>
                </a:solidFill>
              </a:rPr>
              <a:t>Graph Mining</a:t>
            </a:r>
          </a:p>
        </p:txBody>
      </p:sp>
    </p:spTree>
    <p:extLst>
      <p:ext uri="{BB962C8B-B14F-4D97-AF65-F5344CB8AC3E}">
        <p14:creationId xmlns:p14="http://schemas.microsoft.com/office/powerpoint/2010/main" val="143553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547" y="834157"/>
            <a:ext cx="8229600" cy="2057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 should we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some special customers to viral market efficiently if we have a limited budget?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 countries have a huge impact on the global trade?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hold great power on the terrorist organization?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node is the weakest position in the power supply network?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Background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1" y="3417041"/>
            <a:ext cx="4261364" cy="27819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788" y="3410573"/>
            <a:ext cx="3304359" cy="27884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05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97" y="1092371"/>
            <a:ext cx="8663248" cy="39634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399" y="5565875"/>
            <a:ext cx="897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It powered cut on  a large scale in America. 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206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191092" y="1629907"/>
            <a:ext cx="659051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Which </a:t>
            </a:r>
            <a:r>
              <a:rPr lang="en-US" altLang="zh-CN" sz="2800" b="1" dirty="0"/>
              <a:t>key electronic stations </a:t>
            </a:r>
            <a:r>
              <a:rPr lang="en-US" altLang="zh-CN" sz="2800" dirty="0"/>
              <a:t>do we protect to avoid all electronic network shut down when some electronic stations damage ?</a:t>
            </a:r>
            <a:endParaRPr lang="zh-CN" altLang="en-US" sz="28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560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39" y="1519355"/>
            <a:ext cx="5508588" cy="51696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Centrality:</a:t>
            </a:r>
          </a:p>
          <a:p>
            <a:pPr marL="266693" lvl="1" indent="0">
              <a:lnSpc>
                <a:spcPct val="16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size of connections is used to measure node importance(the node’s direct influence).</a:t>
            </a:r>
          </a:p>
          <a:p>
            <a:pPr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Centrality: </a:t>
            </a:r>
          </a:p>
          <a:p>
            <a:pPr marL="266693" lvl="1" indent="0">
              <a:lnSpc>
                <a:spcPct val="17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betweenness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centrality for each vertex is the number of these shortest paths that pass through the vertex.</a:t>
            </a:r>
          </a:p>
          <a:p>
            <a:pPr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Closeness Centrality: </a:t>
            </a:r>
          </a:p>
          <a:p>
            <a:pPr marL="266693" lvl="1" indent="0">
              <a:lnSpc>
                <a:spcPct val="160000"/>
              </a:lnSpc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calculate as the sum of the length of the  shortest paths  between the node and all other nodes in the graph.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695928"/>
            <a:ext cx="4602163" cy="8080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ONE: Centrality</a:t>
            </a:r>
            <a:endParaRPr lang="en-GB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335718" y="5518001"/>
                <a:ext cx="1839207" cy="880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718" y="5518001"/>
                <a:ext cx="1839207" cy="880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7484685" y="3808936"/>
                <a:ext cx="1543178" cy="790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40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zh-CN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zh-CN" altLang="en-US" sz="140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  <m:sup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zh-CN" altLang="en-US" sz="1400" i="1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685" y="3808936"/>
                <a:ext cx="1543178" cy="79047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35718" y="2316533"/>
                <a:ext cx="1841113" cy="558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𝐷𝐶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160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CN" altLang="en-US" sz="160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718" y="2316533"/>
                <a:ext cx="1841113" cy="5582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55" y="1521634"/>
            <a:ext cx="2054579" cy="15377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55" y="3011649"/>
            <a:ext cx="2177144" cy="1594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55" y="4675195"/>
            <a:ext cx="2276299" cy="1722983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08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72" y="1601274"/>
            <a:ext cx="5013356" cy="4351339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or shell.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central, more influential.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computational complexity.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 the 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ierarchy structure clearly.</a:t>
            </a:r>
          </a:p>
          <a:p>
            <a:pPr>
              <a:buSzPct val="70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be used in quite a lot networks, such as the star network, tree and so on.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coarse, some times is inferior to degree measure.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标题 20"/>
          <p:cNvSpPr>
            <a:spLocks noGrp="1"/>
          </p:cNvSpPr>
          <p:nvPr>
            <p:ph type="title" idx="4294967295"/>
          </p:nvPr>
        </p:nvSpPr>
        <p:spPr>
          <a:xfrm>
            <a:off x="228600" y="964885"/>
            <a:ext cx="5949616" cy="36353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TWO: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K-shell Decomposition 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54" y="1264076"/>
            <a:ext cx="4003554" cy="39883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79" y="5192565"/>
            <a:ext cx="2895600" cy="14440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86" y="5192565"/>
            <a:ext cx="1336904" cy="14601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036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66276"/>
            <a:ext cx="8077200" cy="453390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core of Google’s early search engine.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Sergey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Larry Page’s paper “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PageRank citation ranking: Bringing order to the Web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at WWW98(World Wide Web conference98) made small ripples in the information science community that quickly turned into waves.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4439536"/>
            <a:ext cx="4209853" cy="20277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51" y="3878055"/>
            <a:ext cx="3722675" cy="271202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20"/>
          <p:cNvSpPr txBox="1">
            <a:spLocks/>
          </p:cNvSpPr>
          <p:nvPr/>
        </p:nvSpPr>
        <p:spPr>
          <a:xfrm>
            <a:off x="228600" y="964885"/>
            <a:ext cx="7129558" cy="363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THREE: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Eigenvector, e.g. PageRank 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66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9408" y="1117956"/>
            <a:ext cx="2782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Idea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518"/>
            <a:ext cx="3580723" cy="3110262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665918" y="2570919"/>
            <a:ext cx="68808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page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linked with many high-cited pages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665918" y="3751324"/>
            <a:ext cx="55758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 it will gain high PageRank score!</a:t>
            </a:r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72" y="5077654"/>
            <a:ext cx="4119335" cy="1610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连接符 15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4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8" y="2227152"/>
            <a:ext cx="2481313" cy="4067606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 rot="5400000">
            <a:off x="6521630" y="4686970"/>
            <a:ext cx="263759" cy="367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23" y="2319947"/>
            <a:ext cx="4598283" cy="2134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715003" y="4996448"/>
                <a:ext cx="1774289" cy="421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</m:s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end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0)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996445"/>
                <a:ext cx="1774289" cy="421013"/>
              </a:xfrm>
              <a:prstGeom prst="rect">
                <a:avLst/>
              </a:prstGeom>
              <a:blipFill rotWithShape="0">
                <a:blip r:embed="rId6"/>
                <a:stretch>
                  <a:fillRect l="-6186" t="-85507" b="-1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 rot="5400000">
            <a:off x="6544623" y="5453105"/>
            <a:ext cx="252411" cy="367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181603" y="5961187"/>
            <a:ext cx="2992061" cy="653885"/>
            <a:chOff x="5181603" y="6051717"/>
            <a:chExt cx="2992061" cy="653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670066" y="6196603"/>
                  <a:ext cx="1973809" cy="4210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endChr m:val=""/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0)</m:t>
                                </m:r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065" y="6196599"/>
                  <a:ext cx="1973810" cy="42101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704" t="-85507" b="-1101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椭圆 10"/>
            <p:cNvSpPr/>
            <p:nvPr/>
          </p:nvSpPr>
          <p:spPr>
            <a:xfrm>
              <a:off x="5181603" y="6051717"/>
              <a:ext cx="2992061" cy="6538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右箭头 11"/>
          <p:cNvSpPr/>
          <p:nvPr/>
        </p:nvSpPr>
        <p:spPr>
          <a:xfrm>
            <a:off x="3317939" y="3203560"/>
            <a:ext cx="510155" cy="367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8014" y="1421689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Matrix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4" name="矩形 13"/>
          <p:cNvSpPr/>
          <p:nvPr/>
        </p:nvSpPr>
        <p:spPr>
          <a:xfrm>
            <a:off x="4162956" y="1850004"/>
            <a:ext cx="487838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node 2 (Dangling Node) has no </a:t>
            </a:r>
            <a:r>
              <a:rPr lang="en-US" altLang="zh-CN" sz="2000" dirty="0" err="1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outlinks</a:t>
            </a:r>
            <a:r>
              <a:rPr lang="en-US" altLang="zh-CN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endParaRPr lang="zh-CN" altLang="en-US" sz="200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05608" y="671822"/>
            <a:ext cx="8229600" cy="80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PageRank</a:t>
            </a:r>
            <a:endParaRPr lang="en-US" sz="4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098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2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3050" y="3043920"/>
            <a:ext cx="7595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spcBef>
                <a:spcPct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row/column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 to 1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73050" y="2503303"/>
            <a:ext cx="71110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spcBef>
                <a:spcPct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element of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Nonnegative</a:t>
            </a:r>
            <a:endParaRPr lang="en-US" altLang="zh-C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73050" y="1962686"/>
            <a:ext cx="51957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173050" y="4523622"/>
                <a:ext cx="846316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891" indent="-342891">
                  <a:spcBef>
                    <a:spcPct val="0"/>
                  </a:spcBef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Multiplying a probability 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 a probability 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050" y="4523622"/>
                <a:ext cx="8463165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576" t="-4310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73050" y="3841340"/>
            <a:ext cx="8978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Properties: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8600" y="1350394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Matrix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28600" y="5940833"/>
            <a:ext cx="759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 vector: Every component is nonnegative and their sum is 1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91" y="1071433"/>
            <a:ext cx="4119335" cy="1610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连接符 22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06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38566" y="3837044"/>
            <a:ext cx="84631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891" indent="-342891">
              <a:spcBef>
                <a:spcPct val="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irreducible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matrix has 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stationary vector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373297" y="2032787"/>
            <a:ext cx="8978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Properties: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6235" y="1403410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Matrix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47429" y="2582078"/>
            <a:ext cx="8463165" cy="1015663"/>
            <a:chOff x="1957134" y="3791197"/>
            <a:chExt cx="8463165" cy="1015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957134" y="3791197"/>
                  <a:ext cx="8463165" cy="1015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342891" indent="-342891">
                    <a:spcBef>
                      <a:spcPct val="0"/>
                    </a:spcBef>
                  </a:pP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If the entries of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or any power of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are all positive, </a:t>
                  </a:r>
                  <a:r>
                    <a:rPr lang="en-US" altLang="zh-CN" sz="20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markov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matrix is 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irreducible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then it’s max eigenvalue                   which is strictly larger than any other eigenvalue;</a:t>
                  </a:r>
                  <a:endPara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Text 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57134" y="3791197"/>
                  <a:ext cx="8463165" cy="101566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48" t="-3614" b="-1024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6079854" y="4102068"/>
                  <a:ext cx="12498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0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lang="zh-CN" altLang="en-US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9854" y="4102068"/>
                  <a:ext cx="124989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488177" y="4444781"/>
                <a:ext cx="15745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177" y="4444781"/>
                <a:ext cx="157459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2507673" y="5290241"/>
            <a:ext cx="3921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independent of the initial state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174470" y="5838526"/>
                <a:ext cx="65913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PageRank vector is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so this is just an 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eigenvector problem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470" y="5838526"/>
                <a:ext cx="6591356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1018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291" y="1006862"/>
            <a:ext cx="4119335" cy="1610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连接符 26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26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28" descr="food_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45" y="1392598"/>
            <a:ext cx="2943289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1030"/>
          <p:cNvSpPr txBox="1">
            <a:spLocks noChangeArrowheads="1"/>
          </p:cNvSpPr>
          <p:nvPr/>
        </p:nvSpPr>
        <p:spPr bwMode="auto">
          <a:xfrm>
            <a:off x="1577520" y="3709390"/>
            <a:ext cx="1088781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Internet </a:t>
            </a:r>
          </a:p>
        </p:txBody>
      </p:sp>
      <p:sp>
        <p:nvSpPr>
          <p:cNvPr id="21" name="Text Box 1031"/>
          <p:cNvSpPr txBox="1">
            <a:spLocks noChangeArrowheads="1"/>
          </p:cNvSpPr>
          <p:nvPr/>
        </p:nvSpPr>
        <p:spPr bwMode="auto">
          <a:xfrm>
            <a:off x="6612889" y="3773849"/>
            <a:ext cx="1137805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Food Web</a:t>
            </a:r>
          </a:p>
        </p:txBody>
      </p:sp>
      <p:sp>
        <p:nvSpPr>
          <p:cNvPr id="22" name="Text Box 1032"/>
          <p:cNvSpPr txBox="1">
            <a:spLocks noChangeArrowheads="1"/>
          </p:cNvSpPr>
          <p:nvPr/>
        </p:nvSpPr>
        <p:spPr bwMode="auto">
          <a:xfrm>
            <a:off x="5956159" y="6493620"/>
            <a:ext cx="2054094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Co-author networks</a:t>
            </a:r>
          </a:p>
        </p:txBody>
      </p:sp>
      <p:sp>
        <p:nvSpPr>
          <p:cNvPr id="23" name="Text Box 1033"/>
          <p:cNvSpPr txBox="1">
            <a:spLocks noChangeArrowheads="1"/>
          </p:cNvSpPr>
          <p:nvPr/>
        </p:nvSpPr>
        <p:spPr bwMode="auto">
          <a:xfrm>
            <a:off x="1441174" y="6495913"/>
            <a:ext cx="2305575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00" tIns="45703" rIns="91400" bIns="45703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dirty="0">
                <a:ea typeface="宋体" panose="02010600030101010101" pitchFamily="2" charset="-122"/>
              </a:rPr>
              <a:t>Friendship Network </a:t>
            </a:r>
          </a:p>
        </p:txBody>
      </p:sp>
      <p:pic>
        <p:nvPicPr>
          <p:cNvPr id="24" name="Picture 1034" descr="Pictur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781" y="4076378"/>
            <a:ext cx="2960968" cy="249670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" name="内容占位符 19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86" y="1383028"/>
            <a:ext cx="2381251" cy="2381251"/>
          </a:xfrm>
          <a:prstGeom prst="rect">
            <a:avLst/>
          </a:prstGeom>
        </p:spPr>
      </p:pic>
      <p:pic>
        <p:nvPicPr>
          <p:cNvPr id="27" name="Picture 10" descr="smyt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695" y="4076378"/>
            <a:ext cx="3033839" cy="241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/>
          <p:cNvSpPr txBox="1"/>
          <p:nvPr/>
        </p:nvSpPr>
        <p:spPr>
          <a:xfrm>
            <a:off x="2043592" y="774883"/>
            <a:ext cx="590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Networks/Graphs -- exist everywhere.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55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12"/>
          <p:cNvSpPr>
            <a:spLocks noChangeArrowheads="1"/>
          </p:cNvSpPr>
          <p:nvPr/>
        </p:nvSpPr>
        <p:spPr bwMode="auto">
          <a:xfrm>
            <a:off x="5009194" y="5836545"/>
            <a:ext cx="4141367" cy="657701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50000">
                <a:schemeClr val="bg1"/>
              </a:gs>
              <a:gs pos="100000">
                <a:srgbClr val="C0C0C0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51764" y="2130662"/>
            <a:ext cx="48519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example: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6016" y="801236"/>
            <a:ext cx="2859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Matrix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051762" y="2096670"/>
                <a:ext cx="277914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0.02,0.98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62" y="2096670"/>
                <a:ext cx="2779148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809315" y="3782226"/>
                <a:ext cx="3756606" cy="547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.02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+0.18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5" y="3782226"/>
                <a:ext cx="3756606" cy="5477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2758775" y="2895368"/>
                <a:ext cx="2079480" cy="547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=0.75*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775" y="2895368"/>
                <a:ext cx="2079480" cy="547779"/>
              </a:xfrm>
              <a:prstGeom prst="rect">
                <a:avLst/>
              </a:prstGeom>
              <a:blipFill rotWithShape="0"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下箭头 24"/>
          <p:cNvSpPr/>
          <p:nvPr/>
        </p:nvSpPr>
        <p:spPr>
          <a:xfrm>
            <a:off x="2458960" y="5397903"/>
            <a:ext cx="383931" cy="398793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894407" y="2895370"/>
                <a:ext cx="1762085" cy="547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000" dirty="0"/>
                  <a:t>=1*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.2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407" y="2895370"/>
                <a:ext cx="1762085" cy="547779"/>
              </a:xfrm>
              <a:prstGeom prst="rect">
                <a:avLst/>
              </a:prstGeom>
              <a:blipFill rotWithShape="0"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717235" y="4769561"/>
                <a:ext cx="3937938" cy="64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+0.75∗0.18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35" y="4769561"/>
                <a:ext cx="3937938" cy="64011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700855" y="5831727"/>
                <a:ext cx="4075475" cy="6401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0.75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∗0.18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55" y="5831727"/>
                <a:ext cx="4075475" cy="6401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785300" y="1987661"/>
                <a:ext cx="2005164" cy="611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0.95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300" y="1987661"/>
                <a:ext cx="2005164" cy="61183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5112721" y="3025167"/>
            <a:ext cx="2890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Eigenvalue and eigenvector</a:t>
            </a:r>
            <a:endParaRPr lang="zh-CN" altLang="en-US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717719" y="3915973"/>
            <a:ext cx="2047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Rewrite initial vector</a:t>
            </a:r>
            <a:endParaRPr lang="zh-CN" altLang="en-US" sz="1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下箭头 34"/>
          <p:cNvSpPr/>
          <p:nvPr/>
        </p:nvSpPr>
        <p:spPr>
          <a:xfrm>
            <a:off x="2445090" y="4428102"/>
            <a:ext cx="383931" cy="398793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2877720" y="4476186"/>
            <a:ext cx="1127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iteration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671616" y="6426989"/>
                <a:ext cx="8887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615" y="6426990"/>
                <a:ext cx="899926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2199458" y="6462669"/>
            <a:ext cx="3191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                the latter part equals 0 </a:t>
            </a:r>
            <a:endParaRPr lang="zh-CN" altLang="en-US" sz="1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0266" y="6334503"/>
            <a:ext cx="808507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34804" y="5940066"/>
                <a:ext cx="4290149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+...+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04" y="5940066"/>
                <a:ext cx="4290149" cy="405624"/>
              </a:xfrm>
              <a:prstGeom prst="rect">
                <a:avLst/>
              </a:prstGeom>
              <a:blipFill rotWithShape="0">
                <a:blip r:embed="rId11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448567" y="5455955"/>
                <a:ext cx="32626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eigenvector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steady state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67" y="5455954"/>
                <a:ext cx="3262624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112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下箭头 40"/>
          <p:cNvSpPr/>
          <p:nvPr/>
        </p:nvSpPr>
        <p:spPr>
          <a:xfrm rot="16200000">
            <a:off x="4617812" y="5968592"/>
            <a:ext cx="383931" cy="393609"/>
          </a:xfrm>
          <a:prstGeom prst="down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2882877" y="5409785"/>
            <a:ext cx="917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iteration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277566" y="1438114"/>
            <a:ext cx="76675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 stationary vector is independent of the initial state?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2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82781" y="1332091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iteration function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36" name="矩形 35"/>
          <p:cNvSpPr/>
          <p:nvPr/>
        </p:nvSpPr>
        <p:spPr>
          <a:xfrm>
            <a:off x="228602" y="3316083"/>
            <a:ext cx="48556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 Dangling Node will “</a:t>
            </a:r>
            <a:r>
              <a:rPr lang="en-US" altLang="zh-CN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absorb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all the PR !!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987911" y="2142007"/>
                <a:ext cx="2653547" cy="982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𝑃</m:t>
                    </m:r>
                    <m:sSubSup>
                      <m:sSub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altLang="zh-CN" sz="2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909" y="2142005"/>
                <a:ext cx="2700035" cy="9823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228600" y="3983573"/>
            <a:ext cx="5140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jump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31801" y="4513818"/>
                <a:ext cx="3887666" cy="1217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sSubSup>
                        <m:sSub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CN" altLang="en-US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01" y="4513818"/>
                <a:ext cx="3887666" cy="12178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/>
          <p:cNvSpPr>
            <a:spLocks noGrp="1"/>
          </p:cNvSpPr>
          <p:nvPr/>
        </p:nvSpPr>
        <p:spPr>
          <a:xfrm>
            <a:off x="228600" y="112391"/>
            <a:ext cx="8229600" cy="80803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accent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  <a:ea typeface="ヒラギノ角ゴ Pro W3" charset="0"/>
                <a:cs typeface="Geneva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Algorithms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070447" y="1694798"/>
            <a:ext cx="48884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Interpretation for Random jump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226715" y="2184369"/>
            <a:ext cx="415820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though the customer always browses webpages by hyperlinks, but he can also use URL to “teleport” to a new page.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44339" y="118906"/>
            <a:ext cx="703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Key Node Identification</a:t>
            </a:r>
            <a:endParaRPr lang="en-US" altLang="zh-CN" sz="2800" b="1" i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25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1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2199" y="2534545"/>
            <a:ext cx="613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Community Detection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74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/>
        </p:nvSpPr>
        <p:spPr>
          <a:xfrm>
            <a:off x="5582718" y="6130373"/>
            <a:ext cx="306124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lang="en-US" sz="1400" b="1" i="0" dirty="0"/>
              <a:t>Transportation networks</a:t>
            </a:r>
            <a:r>
              <a:rPr lang="en-US" sz="1800" i="0" dirty="0"/>
              <a:t>: </a:t>
            </a:r>
            <a:r>
              <a:rPr sz="1400" i="1" dirty="0"/>
              <a:t>Szell  etc. Scientific reports, 2012, 2.</a:t>
            </a:r>
          </a:p>
        </p:txBody>
      </p:sp>
      <p:pic>
        <p:nvPicPr>
          <p:cNvPr id="378" name="image5.jpg" descr="E:\hanzhichao\ATTRACTOR\图片_intro\community-detection-in-social-media-1-728.jpg"/>
          <p:cNvPicPr/>
          <p:nvPr/>
        </p:nvPicPr>
        <p:blipFill>
          <a:blip r:embed="rId2" cstate="print"/>
          <a:srcRect l="1253" t="4220"/>
          <a:stretch>
            <a:fillRect/>
          </a:stretch>
        </p:blipFill>
        <p:spPr>
          <a:xfrm>
            <a:off x="5169041" y="1428736"/>
            <a:ext cx="2857520" cy="178595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hape 379"/>
          <p:cNvSpPr/>
          <p:nvPr/>
        </p:nvSpPr>
        <p:spPr>
          <a:xfrm>
            <a:off x="5072065" y="3367291"/>
            <a:ext cx="392909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lang="en-US" sz="1400" b="1" dirty="0"/>
              <a:t>Social Networks</a:t>
            </a:r>
            <a:r>
              <a:rPr lang="en-US" sz="1400" dirty="0"/>
              <a:t>: </a:t>
            </a:r>
            <a:r>
              <a:rPr sz="1400" i="1" dirty="0"/>
              <a:t>Papadopoulos  etc.Data Mining and Knowledge Discovery, 2012, 24(3): 515-554.</a:t>
            </a:r>
          </a:p>
        </p:txBody>
      </p:sp>
      <p:sp>
        <p:nvSpPr>
          <p:cNvPr id="380" name="Shape 380"/>
          <p:cNvSpPr/>
          <p:nvPr/>
        </p:nvSpPr>
        <p:spPr>
          <a:xfrm>
            <a:off x="1000100" y="6120490"/>
            <a:ext cx="261015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lang="en-US" sz="1400" b="1" dirty="0"/>
              <a:t>Brain Networks</a:t>
            </a:r>
            <a:r>
              <a:rPr lang="en-US" sz="1400" dirty="0"/>
              <a:t>: </a:t>
            </a:r>
            <a:r>
              <a:rPr lang="en-US" sz="1400" dirty="0" err="1"/>
              <a:t>Crossley</a:t>
            </a:r>
            <a:r>
              <a:rPr lang="en-US" sz="1400" dirty="0"/>
              <a:t> et al., </a:t>
            </a:r>
            <a:r>
              <a:rPr sz="1400" i="1" dirty="0"/>
              <a:t>De Leo V, etc. </a:t>
            </a:r>
            <a:r>
              <a:rPr lang="en-US" sz="1400" dirty="0"/>
              <a:t>PNAS</a:t>
            </a:r>
            <a:r>
              <a:rPr sz="1400" i="1" dirty="0"/>
              <a:t>, 201</a:t>
            </a:r>
            <a:r>
              <a:rPr lang="en-US" sz="1400" i="1" dirty="0"/>
              <a:t>2</a:t>
            </a:r>
            <a:r>
              <a:rPr sz="1400" i="1" dirty="0"/>
              <a:t>.</a:t>
            </a:r>
          </a:p>
        </p:txBody>
      </p:sp>
      <p:sp>
        <p:nvSpPr>
          <p:cNvPr id="381" name="Shape 381"/>
          <p:cNvSpPr/>
          <p:nvPr/>
        </p:nvSpPr>
        <p:spPr>
          <a:xfrm>
            <a:off x="428596" y="531325"/>
            <a:ext cx="8572560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algn="l">
              <a:lnSpc>
                <a:spcPct val="110000"/>
              </a:lnSpc>
              <a:spcBef>
                <a:spcPts val="700"/>
              </a:spcBef>
            </a:pPr>
            <a:r>
              <a:rPr lang="en-US" sz="2400" b="1" dirty="0">
                <a:solidFill>
                  <a:srgbClr val="1F22A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sz="2400" b="1" dirty="0">
                <a:solidFill>
                  <a:srgbClr val="1F22A1"/>
                </a:solidFill>
                <a:latin typeface="Arial"/>
                <a:ea typeface="Arial"/>
                <a:cs typeface="Arial"/>
                <a:sym typeface="Arial"/>
              </a:rPr>
              <a:t>ommunity structure</a:t>
            </a:r>
            <a:r>
              <a:rPr lang="en-US" sz="2400" b="1" dirty="0">
                <a:solidFill>
                  <a:srgbClr val="1F22A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Common Characteristic</a:t>
            </a:r>
            <a:r>
              <a:rPr sz="2400" b="1" dirty="0">
                <a:solidFill>
                  <a:schemeClr val="tx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in networks</a:t>
            </a:r>
          </a:p>
        </p:txBody>
      </p:sp>
      <p:pic>
        <p:nvPicPr>
          <p:cNvPr id="12" name="图片 11" descr="F1.large.jpg"/>
          <p:cNvPicPr>
            <a:picLocks noChangeAspect="1"/>
          </p:cNvPicPr>
          <p:nvPr/>
        </p:nvPicPr>
        <p:blipFill>
          <a:blip r:embed="rId3"/>
          <a:srcRect l="1831" t="2820" r="68872" b="66155"/>
          <a:stretch>
            <a:fillRect/>
          </a:stretch>
        </p:blipFill>
        <p:spPr>
          <a:xfrm>
            <a:off x="642910" y="3929066"/>
            <a:ext cx="3221204" cy="2214578"/>
          </a:xfrm>
          <a:prstGeom prst="rect">
            <a:avLst/>
          </a:prstGeom>
        </p:spPr>
      </p:pic>
      <p:pic>
        <p:nvPicPr>
          <p:cNvPr id="13" name="image4.jpg" descr="PRE_Community core detection in transportation networks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0694" y="4157907"/>
            <a:ext cx="2643206" cy="185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图片 13" descr="Internet_map_1024.jpg"/>
          <p:cNvPicPr>
            <a:picLocks noChangeAspect="1"/>
          </p:cNvPicPr>
          <p:nvPr/>
        </p:nvPicPr>
        <p:blipFill>
          <a:blip r:embed="rId5" cstate="print"/>
          <a:srcRect t="2857" b="11428"/>
          <a:stretch>
            <a:fillRect/>
          </a:stretch>
        </p:blipFill>
        <p:spPr>
          <a:xfrm>
            <a:off x="928662" y="1406711"/>
            <a:ext cx="2500306" cy="2143140"/>
          </a:xfrm>
          <a:prstGeom prst="rect">
            <a:avLst/>
          </a:prstGeom>
        </p:spPr>
      </p:pic>
      <p:sp>
        <p:nvSpPr>
          <p:cNvPr id="15" name="Shape 379"/>
          <p:cNvSpPr/>
          <p:nvPr/>
        </p:nvSpPr>
        <p:spPr>
          <a:xfrm>
            <a:off x="857224" y="3621289"/>
            <a:ext cx="250033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800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/>
            </a:pPr>
            <a:r>
              <a:rPr lang="en-US" sz="1400" b="1" dirty="0"/>
              <a:t>Web Networks</a:t>
            </a:r>
            <a:r>
              <a:rPr lang="en-US" sz="1400" dirty="0"/>
              <a:t>:  From Wikipedia</a:t>
            </a:r>
            <a:endParaRPr sz="1400" i="1" dirty="0"/>
          </a:p>
        </p:txBody>
      </p:sp>
    </p:spTree>
    <p:extLst>
      <p:ext uri="{BB962C8B-B14F-4D97-AF65-F5344CB8AC3E}">
        <p14:creationId xmlns:p14="http://schemas.microsoft.com/office/powerpoint/2010/main" val="34682918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571472" y="1785926"/>
            <a:ext cx="7500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3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lang="en-US" sz="2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Existing Works</a:t>
            </a:r>
            <a:endParaRPr sz="2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857224" y="2500306"/>
            <a:ext cx="7429552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01625" indent="-301625">
              <a:spcBef>
                <a:spcPts val="1200"/>
              </a:spcBef>
              <a:buSzPct val="100000"/>
              <a:buFont typeface="Arial"/>
              <a:buChar char="─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Minimum Cut (</a:t>
            </a:r>
            <a:r>
              <a:rPr lang="en-US" sz="2000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IEEE TPAMI’93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301625" indent="-301625">
              <a:spcBef>
                <a:spcPts val="1200"/>
              </a:spcBef>
              <a:buSzPct val="100000"/>
              <a:buFont typeface="Arial"/>
              <a:buChar char="─"/>
            </a:pPr>
            <a:r>
              <a:rPr sz="2000" dirty="0">
                <a:latin typeface="Arial"/>
                <a:ea typeface="Arial"/>
                <a:cs typeface="Arial"/>
                <a:sym typeface="Arial"/>
              </a:rPr>
              <a:t>Normalized cut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IEEE TPAMI’96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301625" indent="-301625">
              <a:spcBef>
                <a:spcPts val="1200"/>
              </a:spcBef>
              <a:buSzPct val="100000"/>
              <a:buFont typeface="Arial"/>
              <a:buChar char="─"/>
            </a:pPr>
            <a:r>
              <a:rPr sz="2000" dirty="0">
                <a:latin typeface="Arial"/>
                <a:ea typeface="Arial"/>
                <a:cs typeface="Arial"/>
                <a:sym typeface="Arial"/>
              </a:rPr>
              <a:t>Modularity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PNAS’02, PNAS’06, JSM’08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01625" lvl="0" indent="-301625">
              <a:spcBef>
                <a:spcPts val="1200"/>
              </a:spcBef>
              <a:buSzPct val="100000"/>
              <a:buFont typeface="Arial"/>
              <a:buChar char="─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Random Walk (</a:t>
            </a:r>
            <a:r>
              <a:rPr lang="en-US" sz="2000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PNAS’08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01625" lvl="0" indent="-301625">
              <a:spcBef>
                <a:spcPts val="1200"/>
              </a:spcBef>
              <a:buSzPct val="100000"/>
              <a:buFont typeface="Arial"/>
              <a:buChar char="─"/>
            </a:pPr>
            <a:r>
              <a:rPr sz="2000" dirty="0">
                <a:latin typeface="Arial"/>
                <a:ea typeface="Arial"/>
                <a:cs typeface="Arial"/>
                <a:sym typeface="Arial"/>
              </a:rPr>
              <a:t>Multi-level Clustering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zh-CN" sz="2000" i="1" dirty="0">
                <a:latin typeface="Times New Roman" pitchFamily="18" charset="0"/>
                <a:cs typeface="Times New Roman" pitchFamily="18" charset="0"/>
              </a:rPr>
              <a:t>SIAM JSC’98, JPDC’98)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01625" lvl="0" indent="-301625">
              <a:spcBef>
                <a:spcPts val="1200"/>
              </a:spcBef>
              <a:buSzPct val="100000"/>
              <a:buFont typeface="Arial"/>
              <a:buChar char="─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Dynamic Community Detection (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  <a:sym typeface="Arial"/>
              </a:rPr>
              <a:t>KDD’15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100"/>
          <p:cNvSpPr/>
          <p:nvPr/>
        </p:nvSpPr>
        <p:spPr>
          <a:xfrm>
            <a:off x="428596" y="561712"/>
            <a:ext cx="8358246" cy="93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 algn="ctr" defTabSz="914400">
              <a:lnSpc>
                <a:spcPct val="110000"/>
              </a:lnSpc>
              <a:spcBef>
                <a:spcPts val="700"/>
              </a:spcBef>
              <a:defRPr sz="1800"/>
            </a:pPr>
            <a:r>
              <a:rPr lang="en-US" sz="2600" b="1" dirty="0">
                <a:solidFill>
                  <a:srgbClr val="1F22A1"/>
                </a:solidFill>
                <a:latin typeface="Arial" pitchFamily="34" charset="0"/>
                <a:ea typeface="Arial"/>
                <a:cs typeface="Arial" pitchFamily="34" charset="0"/>
                <a:sym typeface="Arial"/>
              </a:rPr>
              <a:t>How can we find intrinsic community structure in large-scale networks?</a:t>
            </a:r>
          </a:p>
        </p:txBody>
      </p:sp>
    </p:spTree>
    <p:extLst>
      <p:ext uri="{BB962C8B-B14F-4D97-AF65-F5344CB8AC3E}">
        <p14:creationId xmlns:p14="http://schemas.microsoft.com/office/powerpoint/2010/main" val="31624998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 idx="4294967295"/>
          </p:nvPr>
        </p:nvSpPr>
        <p:spPr>
          <a:xfrm>
            <a:off x="303394" y="316032"/>
            <a:ext cx="7886700" cy="82979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0000FF"/>
                </a:solidFill>
                <a:latin typeface="+mn-lt"/>
                <a:ea typeface="宋体" panose="02010600030101010101" pitchFamily="2" charset="-122"/>
              </a:rPr>
              <a:t>Strategy ONE: Cut-based Methods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>
          <a:xfrm>
            <a:off x="548710" y="2221323"/>
            <a:ext cx="7886700" cy="4351338"/>
          </a:xfr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Most interactions are within group whereas interactions between groups are few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community detection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minimum cut problem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: A partition of vertices of a graph into two disjoint sets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Minimum cut problem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: find a graph partition such that the number of edges between the two sets is minimized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8676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79" y="4883561"/>
            <a:ext cx="44338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677" name="Straight Connector 5"/>
          <p:cNvCxnSpPr>
            <a:cxnSpLocks noChangeShapeType="1"/>
          </p:cNvCxnSpPr>
          <p:nvPr/>
        </p:nvCxnSpPr>
        <p:spPr bwMode="auto">
          <a:xfrm rot="16200000" flipH="1">
            <a:off x="2522810" y="5349497"/>
            <a:ext cx="542925" cy="338137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511969" y="1481334"/>
            <a:ext cx="540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Minimum Cut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0552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 idx="4294967295"/>
          </p:nvPr>
        </p:nvSpPr>
        <p:spPr>
          <a:xfrm>
            <a:off x="266571" y="328400"/>
            <a:ext cx="7886700" cy="63341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宋体" panose="02010600030101010101" pitchFamily="2" charset="-122"/>
              </a:rPr>
              <a:t>2</a:t>
            </a:r>
            <a:r>
              <a:rPr lang="zh-CN" altLang="en-US" sz="3600" b="1" dirty="0"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3600" b="1" dirty="0">
                <a:latin typeface="+mn-lt"/>
                <a:ea typeface="宋体" panose="02010600030101010101" pitchFamily="2" charset="-122"/>
              </a:rPr>
              <a:t>Ratio Cut &amp; Normalized Cut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4294967295"/>
          </p:nvPr>
        </p:nvSpPr>
        <p:spPr>
          <a:xfrm>
            <a:off x="457200" y="3097213"/>
            <a:ext cx="8229600" cy="3028950"/>
          </a:xfrm>
        </p:spPr>
        <p:txBody>
          <a:bodyPr/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Minimum cut often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returns an </a:t>
            </a:r>
            <a:r>
              <a:rPr lang="en-US" altLang="zh-CN" sz="2400" u="sng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imbalanced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partition, with one set being a singleton, e.g. node 9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Change the objective function to consider community size</a:t>
            </a: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9700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1417638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4566460"/>
            <a:ext cx="375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5376863"/>
            <a:ext cx="4330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5651500" y="4648200"/>
            <a:ext cx="3109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0000FF"/>
                </a:solidFill>
              </a:rPr>
              <a:t>C</a:t>
            </a:r>
            <a:r>
              <a:rPr lang="en-US" altLang="zh-CN" sz="2000" baseline="-25000">
                <a:solidFill>
                  <a:srgbClr val="0000FF"/>
                </a:solidFill>
              </a:rPr>
              <a:t>i</a:t>
            </a:r>
            <a:r>
              <a:rPr lang="en-US" altLang="zh-CN" sz="2000" baseline="-25000"/>
              <a:t>,</a:t>
            </a:r>
            <a:r>
              <a:rPr lang="en-US" altLang="zh-CN" sz="2000"/>
              <a:t>:</a:t>
            </a:r>
            <a:r>
              <a:rPr lang="en-US" altLang="zh-CN" sz="2000" baseline="-25000"/>
              <a:t> </a:t>
            </a:r>
            <a:r>
              <a:rPr lang="en-US" altLang="zh-CN" sz="2000"/>
              <a:t>a community</a:t>
            </a:r>
          </a:p>
          <a:p>
            <a:r>
              <a:rPr lang="en-US" altLang="zh-CN" sz="2000">
                <a:solidFill>
                  <a:srgbClr val="0000FF"/>
                </a:solidFill>
              </a:rPr>
              <a:t>|C</a:t>
            </a:r>
            <a:r>
              <a:rPr lang="en-US" altLang="zh-CN" sz="2000" baseline="-25000">
                <a:solidFill>
                  <a:srgbClr val="0000FF"/>
                </a:solidFill>
              </a:rPr>
              <a:t>i</a:t>
            </a:r>
            <a:r>
              <a:rPr lang="en-US" altLang="zh-CN" sz="2000">
                <a:solidFill>
                  <a:srgbClr val="0000FF"/>
                </a:solidFill>
              </a:rPr>
              <a:t>|</a:t>
            </a:r>
            <a:r>
              <a:rPr lang="en-US" altLang="zh-CN" sz="2000"/>
              <a:t>: number of nodes in C</a:t>
            </a:r>
            <a:r>
              <a:rPr lang="en-US" altLang="zh-CN" sz="2000" baseline="-25000"/>
              <a:t>i</a:t>
            </a:r>
            <a:endParaRPr lang="en-US" altLang="zh-CN" sz="2000"/>
          </a:p>
          <a:p>
            <a:r>
              <a:rPr lang="en-US" altLang="zh-CN" sz="2000">
                <a:solidFill>
                  <a:srgbClr val="0000FF"/>
                </a:solidFill>
              </a:rPr>
              <a:t>vol(C</a:t>
            </a:r>
            <a:r>
              <a:rPr lang="en-US" altLang="zh-CN" sz="2000" baseline="-25000">
                <a:solidFill>
                  <a:srgbClr val="0000FF"/>
                </a:solidFill>
              </a:rPr>
              <a:t>i</a:t>
            </a:r>
            <a:r>
              <a:rPr lang="en-US" altLang="zh-CN" sz="2000">
                <a:solidFill>
                  <a:srgbClr val="0000FF"/>
                </a:solidFill>
              </a:rPr>
              <a:t>)</a:t>
            </a:r>
            <a:r>
              <a:rPr lang="en-US" altLang="zh-CN" sz="2000"/>
              <a:t>: sum of degrees in C</a:t>
            </a:r>
            <a:r>
              <a:rPr lang="en-US" altLang="zh-CN" sz="2000" baseline="-2500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224951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 idx="4294967295"/>
          </p:nvPr>
        </p:nvSpPr>
        <p:spPr>
          <a:xfrm>
            <a:off x="242025" y="394098"/>
            <a:ext cx="7886700" cy="615156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>
                <a:ea typeface="宋体" panose="02010600030101010101" pitchFamily="2" charset="-122"/>
              </a:rPr>
              <a:t>Example</a:t>
            </a:r>
          </a:p>
        </p:txBody>
      </p:sp>
      <p:pic>
        <p:nvPicPr>
          <p:cNvPr id="30723" name="Picture 3" descr="cut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981914"/>
            <a:ext cx="38354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013789"/>
            <a:ext cx="4813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636089"/>
            <a:ext cx="57150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Box 9"/>
          <p:cNvSpPr txBox="1">
            <a:spLocks noChangeArrowheads="1"/>
          </p:cNvSpPr>
          <p:nvPr/>
        </p:nvSpPr>
        <p:spPr bwMode="auto">
          <a:xfrm>
            <a:off x="457200" y="1515314"/>
            <a:ext cx="20526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</a:rPr>
              <a:t>For partition in red: </a:t>
            </a:r>
          </a:p>
        </p:txBody>
      </p:sp>
      <p:sp>
        <p:nvSpPr>
          <p:cNvPr id="30727" name="TextBox 10"/>
          <p:cNvSpPr txBox="1">
            <a:spLocks noChangeArrowheads="1"/>
          </p:cNvSpPr>
          <p:nvPr/>
        </p:nvSpPr>
        <p:spPr bwMode="auto">
          <a:xfrm>
            <a:off x="457200" y="3401264"/>
            <a:ext cx="2511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>
                <a:solidFill>
                  <a:srgbClr val="008000"/>
                </a:solidFill>
              </a:rPr>
              <a:t>For partition in green: </a:t>
            </a:r>
          </a:p>
        </p:txBody>
      </p:sp>
      <p:pic>
        <p:nvPicPr>
          <p:cNvPr id="30728" name="Picture 11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517276"/>
            <a:ext cx="82677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12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3894976"/>
            <a:ext cx="6718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0" name="Picture 13" descr="latex-image-1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638" y="1640726"/>
            <a:ext cx="25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1" name="Picture 14" descr="latex-image-1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38" y="3552076"/>
            <a:ext cx="2667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TextBox 15"/>
          <p:cNvSpPr txBox="1">
            <a:spLocks noChangeArrowheads="1"/>
          </p:cNvSpPr>
          <p:nvPr/>
        </p:nvSpPr>
        <p:spPr bwMode="auto">
          <a:xfrm>
            <a:off x="698500" y="5531689"/>
            <a:ext cx="772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>
                <a:solidFill>
                  <a:srgbClr val="0000FF"/>
                </a:solidFill>
              </a:rPr>
              <a:t>Both ratio cut and normalized cut prefer a </a:t>
            </a:r>
            <a:r>
              <a:rPr lang="en-US" altLang="zh-CN" sz="2400" u="sng">
                <a:solidFill>
                  <a:srgbClr val="0000FF"/>
                </a:solidFill>
              </a:rPr>
              <a:t>balanced</a:t>
            </a:r>
            <a:r>
              <a:rPr lang="en-US" altLang="zh-CN" sz="2400">
                <a:solidFill>
                  <a:srgbClr val="0000FF"/>
                </a:solidFill>
              </a:rPr>
              <a:t> partition</a:t>
            </a:r>
          </a:p>
        </p:txBody>
      </p:sp>
    </p:spTree>
    <p:extLst>
      <p:ext uri="{BB962C8B-B14F-4D97-AF65-F5344CB8AC3E}">
        <p14:creationId xmlns:p14="http://schemas.microsoft.com/office/powerpoint/2010/main" val="3014557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 idx="4294967295"/>
          </p:nvPr>
        </p:nvSpPr>
        <p:spPr>
          <a:xfrm>
            <a:off x="229751" y="541337"/>
            <a:ext cx="7886700" cy="678149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+mn-lt"/>
                <a:ea typeface="宋体" panose="02010600030101010101" pitchFamily="2" charset="-122"/>
              </a:rPr>
              <a:t>Cut-problem to Spectral Clustering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4294967295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ea typeface="宋体" panose="02010600030101010101" pitchFamily="2" charset="-122"/>
              </a:rPr>
              <a:t>Both ratio cut and normalized cut can be reformulated as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Where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Spectral relaxation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Optimal solution:  top eigenvectors with the smallest eigenvalues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31748" name="Picture 6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3268663"/>
            <a:ext cx="3378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7"/>
          <p:cNvSpPr txBox="1">
            <a:spLocks noChangeArrowheads="1"/>
          </p:cNvSpPr>
          <p:nvPr/>
        </p:nvSpPr>
        <p:spPr bwMode="auto">
          <a:xfrm>
            <a:off x="5545138" y="3181350"/>
            <a:ext cx="3095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0000FF"/>
                </a:solidFill>
              </a:rPr>
              <a:t>graph Laplacian for ratio cut</a:t>
            </a:r>
          </a:p>
        </p:txBody>
      </p:sp>
      <p:sp>
        <p:nvSpPr>
          <p:cNvPr id="31750" name="TextBox 8"/>
          <p:cNvSpPr txBox="1">
            <a:spLocks noChangeArrowheads="1"/>
          </p:cNvSpPr>
          <p:nvPr/>
        </p:nvSpPr>
        <p:spPr bwMode="auto">
          <a:xfrm>
            <a:off x="5654675" y="3581400"/>
            <a:ext cx="3032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>
                <a:solidFill>
                  <a:srgbClr val="0000FF"/>
                </a:solidFill>
              </a:rPr>
              <a:t>normalized graph Laplacian</a:t>
            </a:r>
          </a:p>
        </p:txBody>
      </p:sp>
      <p:pic>
        <p:nvPicPr>
          <p:cNvPr id="31751" name="Picture 9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4159250"/>
            <a:ext cx="32258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2" name="TextBox 10"/>
          <p:cNvSpPr txBox="1">
            <a:spLocks noChangeArrowheads="1"/>
          </p:cNvSpPr>
          <p:nvPr/>
        </p:nvSpPr>
        <p:spPr bwMode="auto">
          <a:xfrm>
            <a:off x="5924550" y="4065588"/>
            <a:ext cx="3160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/>
              <a:t>A diagonal matrix of degrees</a:t>
            </a:r>
          </a:p>
        </p:txBody>
      </p:sp>
      <p:pic>
        <p:nvPicPr>
          <p:cNvPr id="31753" name="Picture 11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4692650"/>
            <a:ext cx="4051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2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241550"/>
            <a:ext cx="2743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066812" y="6111121"/>
            <a:ext cx="729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https://www.cs.cmu.edu/~aarti/Class/10701/readings/Luxburg06_TR.pdf</a:t>
            </a:r>
          </a:p>
        </p:txBody>
      </p:sp>
    </p:spTree>
    <p:extLst>
      <p:ext uri="{BB962C8B-B14F-4D97-AF65-F5344CB8AC3E}">
        <p14:creationId xmlns:p14="http://schemas.microsoft.com/office/powerpoint/2010/main" val="3049598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 idx="4294967295"/>
          </p:nvPr>
        </p:nvSpPr>
        <p:spPr>
          <a:xfrm>
            <a:off x="325438" y="555371"/>
            <a:ext cx="7886700" cy="414262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Example</a:t>
            </a:r>
          </a:p>
        </p:txBody>
      </p:sp>
      <p:pic>
        <p:nvPicPr>
          <p:cNvPr id="32771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68700"/>
            <a:ext cx="38989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6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25913"/>
            <a:ext cx="537845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7" descr="network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9413"/>
            <a:ext cx="34750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latex-image-1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4125913"/>
            <a:ext cx="1771650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Down Arrow 9"/>
          <p:cNvSpPr>
            <a:spLocks noChangeArrowheads="1"/>
          </p:cNvSpPr>
          <p:nvPr/>
        </p:nvSpPr>
        <p:spPr bwMode="auto">
          <a:xfrm>
            <a:off x="2074863" y="2973388"/>
            <a:ext cx="292100" cy="519112"/>
          </a:xfrm>
          <a:prstGeom prst="downArrow">
            <a:avLst>
              <a:gd name="adj1" fmla="val 50000"/>
              <a:gd name="adj2" fmla="val 49909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6" name="Right Arrow 10"/>
          <p:cNvSpPr>
            <a:spLocks noChangeArrowheads="1"/>
          </p:cNvSpPr>
          <p:nvPr/>
        </p:nvSpPr>
        <p:spPr bwMode="auto">
          <a:xfrm>
            <a:off x="5948363" y="5013325"/>
            <a:ext cx="644525" cy="307975"/>
          </a:xfrm>
          <a:prstGeom prst="rightArrow">
            <a:avLst>
              <a:gd name="adj1" fmla="val 50000"/>
              <a:gd name="adj2" fmla="val 49994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2777" name="Up Arrow 11"/>
          <p:cNvSpPr>
            <a:spLocks noChangeArrowheads="1"/>
          </p:cNvSpPr>
          <p:nvPr/>
        </p:nvSpPr>
        <p:spPr bwMode="auto">
          <a:xfrm>
            <a:off x="7572375" y="2746375"/>
            <a:ext cx="350838" cy="822325"/>
          </a:xfrm>
          <a:prstGeom prst="upArrow">
            <a:avLst>
              <a:gd name="adj1" fmla="val 50000"/>
              <a:gd name="adj2" fmla="val 49905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778" name="TextBox 12"/>
          <p:cNvSpPr txBox="1">
            <a:spLocks noChangeArrowheads="1"/>
          </p:cNvSpPr>
          <p:nvPr/>
        </p:nvSpPr>
        <p:spPr bwMode="auto">
          <a:xfrm>
            <a:off x="6064250" y="1657350"/>
            <a:ext cx="30400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0000FF"/>
                </a:solidFill>
              </a:rPr>
              <a:t>Two communities: </a:t>
            </a:r>
          </a:p>
          <a:p>
            <a:pPr algn="ctr"/>
            <a:r>
              <a:rPr lang="en-US" altLang="zh-CN" sz="2000">
                <a:solidFill>
                  <a:srgbClr val="0000FF"/>
                </a:solidFill>
              </a:rPr>
              <a:t>{1, 2, 3, 4} and {5, 6, 7, 8, 9}</a:t>
            </a:r>
          </a:p>
        </p:txBody>
      </p:sp>
      <p:sp>
        <p:nvSpPr>
          <p:cNvPr id="32779" name="Cloud Callout 13"/>
          <p:cNvSpPr>
            <a:spLocks noChangeArrowheads="1"/>
          </p:cNvSpPr>
          <p:nvPr/>
        </p:nvSpPr>
        <p:spPr bwMode="auto">
          <a:xfrm>
            <a:off x="3770313" y="2365375"/>
            <a:ext cx="3802062" cy="1473200"/>
          </a:xfrm>
          <a:prstGeom prst="cloudCallout">
            <a:avLst>
              <a:gd name="adj1" fmla="val 40958"/>
              <a:gd name="adj2" fmla="val 57074"/>
            </a:avLst>
          </a:prstGeom>
          <a:gradFill rotWithShape="1">
            <a:gsLst>
              <a:gs pos="0">
                <a:srgbClr val="DAFDA7"/>
              </a:gs>
              <a:gs pos="35001">
                <a:srgbClr val="E4FDC2"/>
              </a:gs>
              <a:gs pos="100000">
                <a:srgbClr val="F5FFE6"/>
              </a:gs>
            </a:gsLst>
            <a:lin ang="5400000" scaled="1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/>
              <a:t>The 1</a:t>
            </a:r>
            <a:r>
              <a:rPr lang="en-US" altLang="zh-CN" baseline="30000"/>
              <a:t>st</a:t>
            </a:r>
            <a:r>
              <a:rPr lang="en-US" altLang="zh-CN"/>
              <a:t> eigenvector means all nodes belong to the same cluster, no use</a:t>
            </a: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>
            <a:off x="7972425" y="2973388"/>
            <a:ext cx="973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k-means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325438" y="6354763"/>
            <a:ext cx="180975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Centered matrix</a:t>
            </a:r>
          </a:p>
        </p:txBody>
      </p:sp>
    </p:spTree>
    <p:extLst>
      <p:ext uri="{BB962C8B-B14F-4D97-AF65-F5344CB8AC3E}">
        <p14:creationId xmlns:p14="http://schemas.microsoft.com/office/powerpoint/2010/main" val="355050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9967" y="897329"/>
            <a:ext cx="84468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Origin of Graph Theory:</a:t>
            </a:r>
          </a:p>
          <a:p>
            <a:r>
              <a:rPr lang="en-US" altLang="zh-CN" sz="2000" dirty="0">
                <a:solidFill>
                  <a:srgbClr val="545454"/>
                </a:solidFill>
              </a:rPr>
              <a:t>	 </a:t>
            </a:r>
            <a:r>
              <a:rPr lang="en-US" altLang="zh-CN" sz="2000" b="1" dirty="0">
                <a:solidFill>
                  <a:srgbClr val="545454"/>
                </a:solidFill>
              </a:rPr>
              <a:t>Seven Bridges of </a:t>
            </a:r>
            <a:r>
              <a:rPr lang="en-US" altLang="zh-CN" sz="2000" b="1" dirty="0" err="1">
                <a:solidFill>
                  <a:srgbClr val="545454"/>
                </a:solidFill>
              </a:rPr>
              <a:t>Königsberg</a:t>
            </a:r>
            <a:r>
              <a:rPr lang="en-US" altLang="zh-CN" sz="2000" b="1" dirty="0">
                <a:solidFill>
                  <a:srgbClr val="545454"/>
                </a:solidFill>
              </a:rPr>
              <a:t> </a:t>
            </a:r>
            <a:r>
              <a:rPr lang="en-US" altLang="zh-CN" sz="2000" dirty="0">
                <a:solidFill>
                  <a:srgbClr val="545454"/>
                </a:solidFill>
              </a:rPr>
              <a:t>(proposed by </a:t>
            </a:r>
            <a:r>
              <a:rPr lang="en-US" altLang="zh-CN" sz="2000" dirty="0"/>
              <a:t>Leonhard Euler(</a:t>
            </a:r>
            <a:r>
              <a:rPr lang="zh-CN" altLang="en-US" sz="2000" dirty="0"/>
              <a:t>欧拉</a:t>
            </a:r>
            <a:r>
              <a:rPr lang="en-US" altLang="zh-CN" sz="2000" dirty="0"/>
              <a:t>)</a:t>
            </a:r>
            <a:r>
              <a:rPr lang="en-US" altLang="zh-CN" sz="2000" b="1" dirty="0">
                <a:solidFill>
                  <a:srgbClr val="545454"/>
                </a:solidFill>
              </a:rPr>
              <a:t>)</a:t>
            </a:r>
            <a:endParaRPr lang="zh-CN" altLang="en-US" sz="20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66" y="2165087"/>
            <a:ext cx="1603707" cy="216746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11121" y="5023455"/>
            <a:ext cx="853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city of </a:t>
            </a:r>
            <a:r>
              <a:rPr lang="en-US" altLang="zh-CN" dirty="0" err="1">
                <a:hlinkClick r:id="rId3" tooltip="Königsberg"/>
              </a:rPr>
              <a:t>Königsberg</a:t>
            </a:r>
            <a:r>
              <a:rPr lang="en-US" altLang="zh-CN" dirty="0"/>
              <a:t> in </a:t>
            </a:r>
            <a:r>
              <a:rPr lang="en-US" altLang="zh-CN" dirty="0">
                <a:hlinkClick r:id="rId4" tooltip="Kingdom of Prussia"/>
              </a:rPr>
              <a:t>Prussia</a:t>
            </a:r>
            <a:r>
              <a:rPr lang="en-US" altLang="zh-CN" dirty="0"/>
              <a:t> (now </a:t>
            </a:r>
            <a:r>
              <a:rPr lang="en-US" altLang="zh-CN" dirty="0">
                <a:hlinkClick r:id="rId5" tooltip="Kaliningrad"/>
              </a:rPr>
              <a:t>Kaliningrad</a:t>
            </a:r>
            <a:r>
              <a:rPr lang="en-US" altLang="zh-CN" dirty="0"/>
              <a:t>, </a:t>
            </a:r>
            <a:r>
              <a:rPr lang="en-US" altLang="zh-CN" dirty="0">
                <a:hlinkClick r:id="rId6" tooltip="Russia"/>
              </a:rPr>
              <a:t>Russia</a:t>
            </a:r>
            <a:r>
              <a:rPr lang="en-US" altLang="zh-CN" dirty="0"/>
              <a:t>) was set on both sides of the </a:t>
            </a:r>
            <a:r>
              <a:rPr lang="en-US" altLang="zh-CN" dirty="0" err="1">
                <a:hlinkClick r:id="rId7" tooltip="Pregolya"/>
              </a:rPr>
              <a:t>Pregel</a:t>
            </a:r>
            <a:r>
              <a:rPr lang="en-US" altLang="zh-CN" dirty="0">
                <a:hlinkClick r:id="rId7" tooltip="Pregolya"/>
              </a:rPr>
              <a:t> River</a:t>
            </a:r>
            <a:r>
              <a:rPr lang="en-US" altLang="zh-CN" dirty="0"/>
              <a:t>, and included two large islands which were connected to each other, or to the two mainland portions of the city, by seven bridges. The problem was to devise a walk through the city that </a:t>
            </a:r>
            <a:r>
              <a:rPr lang="en-US" altLang="zh-CN" b="1" dirty="0">
                <a:solidFill>
                  <a:srgbClr val="C00000"/>
                </a:solidFill>
              </a:rPr>
              <a:t>would cross each of those bridges once and only once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4" y="2090732"/>
            <a:ext cx="2876551" cy="226695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91967" y="435768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i="1" dirty="0"/>
              <a:t>--wiki</a:t>
            </a:r>
            <a:endParaRPr lang="zh-CN" altLang="en-US" i="1" dirty="0"/>
          </a:p>
        </p:txBody>
      </p:sp>
      <p:sp>
        <p:nvSpPr>
          <p:cNvPr id="16" name="右箭头 15"/>
          <p:cNvSpPr/>
          <p:nvPr/>
        </p:nvSpPr>
        <p:spPr>
          <a:xfrm>
            <a:off x="4579012" y="3140968"/>
            <a:ext cx="792088" cy="215703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613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242024" y="288924"/>
            <a:ext cx="7886700" cy="614364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lt"/>
                <a:ea typeface="宋体" panose="02010600030101010101" pitchFamily="2" charset="-122"/>
              </a:rPr>
              <a:t>3</a:t>
            </a:r>
            <a:r>
              <a:rPr lang="zh-CN" altLang="en-US" sz="3200" b="1" dirty="0">
                <a:latin typeface="+mn-lt"/>
                <a:ea typeface="宋体" panose="02010600030101010101" pitchFamily="2" charset="-122"/>
              </a:rPr>
              <a:t>、</a:t>
            </a:r>
            <a:r>
              <a:rPr lang="en-US" altLang="zh-CN" sz="3200" b="1" dirty="0">
                <a:latin typeface="+mn-lt"/>
                <a:ea typeface="宋体" panose="02010600030101010101" pitchFamily="2" charset="-122"/>
              </a:rPr>
              <a:t>Modularity Maximization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4294967295"/>
          </p:nvPr>
        </p:nvSpPr>
        <p:spPr>
          <a:xfrm>
            <a:off x="463337" y="1268807"/>
            <a:ext cx="8229600" cy="5444976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Modularity measures the strength of a community partition by taking into account the degree distribution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Given a network with </a:t>
            </a:r>
            <a:r>
              <a:rPr lang="en-US" altLang="zh-CN" sz="2400" i="1" dirty="0">
                <a:ea typeface="宋体" panose="02010600030101010101" pitchFamily="2" charset="-122"/>
              </a:rPr>
              <a:t>m</a:t>
            </a:r>
            <a:r>
              <a:rPr lang="en-US" altLang="zh-CN" sz="2400" dirty="0">
                <a:ea typeface="宋体" panose="02010600030101010101" pitchFamily="2" charset="-122"/>
              </a:rPr>
              <a:t> edges, the expected number of edges between two nodes with degrees </a:t>
            </a:r>
            <a:r>
              <a:rPr lang="en-US" altLang="zh-CN" sz="2400" i="1" dirty="0">
                <a:ea typeface="宋体" panose="02010600030101010101" pitchFamily="2" charset="-122"/>
              </a:rPr>
              <a:t>d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ea typeface="宋体" panose="02010600030101010101" pitchFamily="2" charset="-122"/>
              </a:rPr>
              <a:t> and </a:t>
            </a:r>
            <a:r>
              <a:rPr lang="en-US" altLang="zh-CN" sz="2400" i="1" dirty="0" err="1">
                <a:ea typeface="宋体" panose="02010600030101010101" pitchFamily="2" charset="-122"/>
              </a:rPr>
              <a:t>d</a:t>
            </a:r>
            <a:r>
              <a:rPr lang="en-US" altLang="zh-CN" sz="2400" i="1" baseline="-25000" dirty="0" err="1">
                <a:ea typeface="宋体" panose="02010600030101010101" pitchFamily="2" charset="-122"/>
              </a:rPr>
              <a:t>j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baseline="-250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is   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Strength of a community: 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solidFill>
                  <a:srgbClr val="0000FF"/>
                </a:solidFill>
                <a:ea typeface="宋体" panose="02010600030101010101" pitchFamily="2" charset="-122"/>
              </a:rPr>
              <a:t>Modularity: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A larger value indicates a good community structure </a:t>
            </a:r>
          </a:p>
        </p:txBody>
      </p:sp>
      <p:pic>
        <p:nvPicPr>
          <p:cNvPr id="34820" name="Picture 3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5" y="2870200"/>
            <a:ext cx="11049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network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25" y="2860068"/>
            <a:ext cx="3475038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4857750" y="3308350"/>
            <a:ext cx="35512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/>
              <a:t>The expected number of edges between nodes 1 and 2 is</a:t>
            </a:r>
          </a:p>
          <a:p>
            <a:pPr algn="ctr"/>
            <a:r>
              <a:rPr lang="en-US" altLang="zh-CN" sz="2000"/>
              <a:t>3*2/ (2*14) = 3/14</a:t>
            </a:r>
          </a:p>
        </p:txBody>
      </p:sp>
      <p:pic>
        <p:nvPicPr>
          <p:cNvPr id="34823" name="Picture 8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90" y="4403086"/>
            <a:ext cx="24511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9" descr="latex-image-1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44" y="5220616"/>
            <a:ext cx="41783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815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628650" y="365126"/>
            <a:ext cx="7886700" cy="475631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+mn-lt"/>
                <a:ea typeface="宋体" panose="02010600030101010101" pitchFamily="2" charset="-122"/>
              </a:rPr>
              <a:t>Modularity Matrix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4294967295"/>
          </p:nvPr>
        </p:nvSpPr>
        <p:spPr>
          <a:xfrm>
            <a:off x="579555" y="1682325"/>
            <a:ext cx="7886700" cy="4351338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Modularity matrix: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Similar to spectral clustering, Modularity maximization can be reformulated as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Optimal solution: top eigenvectors of the modularity matrix 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Apply k-means to S as a post-processing step to obtain community partition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  <p:pic>
        <p:nvPicPr>
          <p:cNvPr id="35844" name="Picture 4" descr="latex-image-1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3" y="1743075"/>
            <a:ext cx="199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1743075"/>
            <a:ext cx="24765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8" descr="latex-image-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857" y="3457575"/>
            <a:ext cx="4483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6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3066AD7-7C12-4ED9-86CA-B87D166846B6}" type="slidenum">
              <a:rPr lang="en-US" altLang="zh-CN" sz="1200">
                <a:solidFill>
                  <a:srgbClr val="898989"/>
                </a:solidFill>
              </a:rPr>
              <a:pPr algn="r"/>
              <a:t>31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6105525" y="1263227"/>
            <a:ext cx="1809750" cy="3667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Centered matrix</a:t>
            </a:r>
          </a:p>
        </p:txBody>
      </p:sp>
    </p:spTree>
    <p:extLst>
      <p:ext uri="{BB962C8B-B14F-4D97-AF65-F5344CB8AC3E}">
        <p14:creationId xmlns:p14="http://schemas.microsoft.com/office/powerpoint/2010/main" val="2560693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 idx="4294967295"/>
          </p:nvPr>
        </p:nvSpPr>
        <p:spPr>
          <a:xfrm>
            <a:off x="628650" y="365126"/>
            <a:ext cx="3857625" cy="69042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ea typeface="宋体" panose="02010600030101010101" pitchFamily="2" charset="-122"/>
              </a:rPr>
              <a:t>Example</a:t>
            </a:r>
          </a:p>
        </p:txBody>
      </p:sp>
      <p:pic>
        <p:nvPicPr>
          <p:cNvPr id="36867" name="Picture 3" descr="network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417638"/>
            <a:ext cx="4084638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 descr="latex-image-1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76675"/>
            <a:ext cx="578802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Box 6"/>
          <p:cNvSpPr txBox="1">
            <a:spLocks noChangeArrowheads="1"/>
          </p:cNvSpPr>
          <p:nvPr/>
        </p:nvSpPr>
        <p:spPr bwMode="auto">
          <a:xfrm>
            <a:off x="2592388" y="5775325"/>
            <a:ext cx="1893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Modularity Matrix</a:t>
            </a:r>
          </a:p>
        </p:txBody>
      </p:sp>
      <p:sp>
        <p:nvSpPr>
          <p:cNvPr id="36870" name="Down Arrow 8"/>
          <p:cNvSpPr>
            <a:spLocks noChangeArrowheads="1"/>
          </p:cNvSpPr>
          <p:nvPr/>
        </p:nvSpPr>
        <p:spPr bwMode="auto">
          <a:xfrm>
            <a:off x="2465388" y="3035300"/>
            <a:ext cx="450850" cy="658813"/>
          </a:xfrm>
          <a:prstGeom prst="downArrow">
            <a:avLst>
              <a:gd name="adj1" fmla="val 50000"/>
              <a:gd name="adj2" fmla="val 4988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71" name="Right Arrow 9"/>
          <p:cNvSpPr>
            <a:spLocks noChangeArrowheads="1"/>
          </p:cNvSpPr>
          <p:nvPr/>
        </p:nvSpPr>
        <p:spPr bwMode="auto">
          <a:xfrm>
            <a:off x="6378575" y="4473575"/>
            <a:ext cx="477838" cy="439738"/>
          </a:xfrm>
          <a:prstGeom prst="rightArrow">
            <a:avLst>
              <a:gd name="adj1" fmla="val 50000"/>
              <a:gd name="adj2" fmla="val 50056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72" name="Up Arrow 10"/>
          <p:cNvSpPr>
            <a:spLocks noChangeArrowheads="1"/>
          </p:cNvSpPr>
          <p:nvPr/>
        </p:nvSpPr>
        <p:spPr bwMode="auto">
          <a:xfrm>
            <a:off x="7697788" y="2649538"/>
            <a:ext cx="373062" cy="647700"/>
          </a:xfrm>
          <a:prstGeom prst="upArrow">
            <a:avLst>
              <a:gd name="adj1" fmla="val 50000"/>
              <a:gd name="adj2" fmla="val 49923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6873" name="TextBox 11"/>
          <p:cNvSpPr txBox="1">
            <a:spLocks noChangeArrowheads="1"/>
          </p:cNvSpPr>
          <p:nvPr/>
        </p:nvSpPr>
        <p:spPr bwMode="auto">
          <a:xfrm>
            <a:off x="8005763" y="2841625"/>
            <a:ext cx="993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i="1"/>
              <a:t>k</a:t>
            </a:r>
            <a:r>
              <a:rPr lang="en-US" altLang="zh-CN"/>
              <a:t>-means</a:t>
            </a:r>
          </a:p>
        </p:txBody>
      </p:sp>
      <p:sp>
        <p:nvSpPr>
          <p:cNvPr id="36874" name="TextBox 12"/>
          <p:cNvSpPr txBox="1">
            <a:spLocks noChangeArrowheads="1"/>
          </p:cNvSpPr>
          <p:nvPr/>
        </p:nvSpPr>
        <p:spPr bwMode="auto">
          <a:xfrm>
            <a:off x="5961063" y="1658938"/>
            <a:ext cx="3038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0000FF"/>
                </a:solidFill>
              </a:rPr>
              <a:t>Two Communities:</a:t>
            </a:r>
          </a:p>
          <a:p>
            <a:pPr algn="ctr"/>
            <a:r>
              <a:rPr lang="en-US" altLang="zh-CN" sz="2000">
                <a:solidFill>
                  <a:srgbClr val="0000FF"/>
                </a:solidFill>
              </a:rPr>
              <a:t>{1, 2, 3, 4} and {5, 6, 7, 8, 9}</a:t>
            </a:r>
          </a:p>
        </p:txBody>
      </p:sp>
      <p:sp>
        <p:nvSpPr>
          <p:cNvPr id="36875" name="Slide Number Placeholder 1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C8DCE76-729A-4297-9784-38E0B0FF4150}" type="slidenum">
              <a:rPr lang="en-US" altLang="zh-CN" sz="1200">
                <a:solidFill>
                  <a:srgbClr val="898989"/>
                </a:solidFill>
              </a:rPr>
              <a:pPr algn="r"/>
              <a:t>32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pic>
        <p:nvPicPr>
          <p:cNvPr id="3687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5" y="3876675"/>
            <a:ext cx="12287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8" name="Oval 7"/>
          <p:cNvSpPr>
            <a:spLocks noChangeArrowheads="1"/>
          </p:cNvSpPr>
          <p:nvPr/>
        </p:nvSpPr>
        <p:spPr bwMode="auto">
          <a:xfrm>
            <a:off x="7539038" y="3446463"/>
            <a:ext cx="625475" cy="248761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292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7256" y="2131722"/>
            <a:ext cx="7569199" cy="2594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0036A2"/>
                </a:solidFill>
                <a:latin typeface="Britannic Bold" pitchFamily="34" charset="0"/>
              </a:rPr>
              <a:t>Distance Dynamics</a:t>
            </a:r>
          </a:p>
          <a:p>
            <a:pPr>
              <a:spcBef>
                <a:spcPts val="1800"/>
              </a:spcBef>
            </a:pPr>
            <a:r>
              <a:rPr lang="en-US" altLang="zh-CN" sz="3600" b="1" dirty="0">
                <a:latin typeface="Berlin Sans FB Demi" pitchFamily="34" charset="0"/>
              </a:rPr>
              <a:t>A New Viewpoint For Community Detection</a:t>
            </a:r>
            <a:endParaRPr lang="zh-CN" altLang="en-US" sz="3600" b="1" dirty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6350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357158" y="1214422"/>
            <a:ext cx="8429684" cy="23007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108000" rIns="45719" bIns="108000">
            <a:spAutoFit/>
          </a:bodyPr>
          <a:lstStyle>
            <a:lvl1pPr marL="200526" indent="-200526">
              <a:spcBef>
                <a:spcPts val="200"/>
              </a:spcBef>
              <a:buSzPct val="100000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marL="581526" indent="-200526">
              <a:spcBef>
                <a:spcPts val="200"/>
              </a:spcBef>
              <a:buSzPct val="100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marL="522900" indent="-342900">
              <a:spcAft>
                <a:spcPts val="0"/>
              </a:spcAft>
              <a:buFont typeface="Wingdings" pitchFamily="2" charset="2"/>
              <a:buChar char="Ø"/>
              <a:defRPr sz="1800"/>
            </a:pPr>
            <a:r>
              <a:rPr lang="en-US" sz="22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View network 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 </a:t>
            </a:r>
            <a:r>
              <a:rPr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dynamic</a:t>
            </a:r>
            <a:r>
              <a:rPr lang="en-US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al</a:t>
            </a:r>
            <a:r>
              <a:rPr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system</a:t>
            </a:r>
            <a:r>
              <a:rPr lang="en-US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(Dynamic vs. Static)</a:t>
            </a:r>
          </a:p>
          <a:p>
            <a:pPr marL="522900" indent="-342900">
              <a:spcAft>
                <a:spcPts val="0"/>
              </a:spcAft>
              <a:buFont typeface="Wingdings" pitchFamily="2" charset="2"/>
              <a:buChar char="Ø"/>
              <a:defRPr sz="1800"/>
            </a:pPr>
            <a:r>
              <a:rPr lang="en-US" sz="22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Simulate the </a:t>
            </a:r>
            <a:r>
              <a:rPr lang="en-US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distance dynamics </a:t>
            </a:r>
            <a:r>
              <a:rPr lang="en-US" sz="22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based on </a:t>
            </a:r>
            <a:r>
              <a:rPr lang="en-US" sz="22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different interaction patterns</a:t>
            </a:r>
            <a:r>
              <a:rPr lang="en-US" sz="22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(Distance dynamics vs. Node dynamics)  </a:t>
            </a:r>
          </a:p>
          <a:p>
            <a:pPr marL="522900" indent="-342900">
              <a:spcAft>
                <a:spcPts val="0"/>
              </a:spcAft>
              <a:buFont typeface="Wingdings" pitchFamily="2" charset="2"/>
              <a:buChar char="Ø"/>
              <a:defRPr sz="1800"/>
            </a:pPr>
            <a:r>
              <a:rPr lang="en-US" sz="22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 edge distances will converge, and the community structure is intuitively identified.          </a:t>
            </a:r>
            <a:endParaRPr sz="22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1" name="basicIdea.png"/>
          <p:cNvPicPr/>
          <p:nvPr/>
        </p:nvPicPr>
        <p:blipFill>
          <a:blip r:embed="rId2"/>
          <a:srcRect b="11111"/>
          <a:stretch>
            <a:fillRect/>
          </a:stretch>
        </p:blipFill>
        <p:spPr>
          <a:xfrm>
            <a:off x="714348" y="4202488"/>
            <a:ext cx="8203874" cy="215547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571472" y="3714752"/>
            <a:ext cx="3143272" cy="5715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1"/>
                </a:solidFill>
              </a:rPr>
              <a:t>For example: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28596" y="430072"/>
            <a:ext cx="8215370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400" b="1" dirty="0">
                <a:solidFill>
                  <a:srgbClr val="1F22A1"/>
                </a:solidFill>
              </a:rPr>
              <a:t>B</a:t>
            </a:r>
            <a:r>
              <a:rPr lang="en-US" sz="2400" b="1" dirty="0">
                <a:solidFill>
                  <a:srgbClr val="1F22A1"/>
                </a:solidFill>
              </a:rPr>
              <a:t>ASIC IDEA: Simulate the change of edge distances</a:t>
            </a:r>
            <a:endParaRPr sz="2400" b="1" dirty="0">
              <a:solidFill>
                <a:srgbClr val="1F22A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0100" y="6358840"/>
            <a:ext cx="7358114" cy="42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lvl="1" indent="-457200">
              <a:buNone/>
              <a:defRPr sz="1800"/>
            </a:pPr>
            <a:r>
              <a:rPr lang="en-US" sz="2000" b="1" dirty="0">
                <a:solidFill>
                  <a:srgbClr val="1F22A1"/>
                </a:solidFill>
                <a:latin typeface="Arial" pitchFamily="34" charset="0"/>
                <a:cs typeface="Arial" pitchFamily="34" charset="0"/>
              </a:rPr>
              <a:t>Initial State  </a:t>
            </a:r>
            <a:r>
              <a:rPr lang="en-US" altLang="zh-CN" sz="2000" b="1" dirty="0">
                <a:solidFill>
                  <a:srgbClr val="1F22A1"/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en-US" sz="2000" b="1" dirty="0">
                <a:solidFill>
                  <a:srgbClr val="1F22A1"/>
                </a:solidFill>
                <a:latin typeface="Arial" pitchFamily="34" charset="0"/>
                <a:cs typeface="Arial" pitchFamily="34" charset="0"/>
              </a:rPr>
              <a:t>  Intermediate State  </a:t>
            </a:r>
            <a:r>
              <a:rPr lang="en-US" altLang="zh-CN" sz="2000" b="1" dirty="0">
                <a:solidFill>
                  <a:srgbClr val="1F22A1"/>
                </a:solidFill>
                <a:latin typeface="Arial" pitchFamily="34" charset="0"/>
                <a:cs typeface="Arial" pitchFamily="34" charset="0"/>
              </a:rPr>
              <a:t>—</a:t>
            </a:r>
            <a:r>
              <a:rPr lang="en-US" sz="2000" b="1" dirty="0">
                <a:solidFill>
                  <a:srgbClr val="1F22A1"/>
                </a:solidFill>
                <a:latin typeface="Arial" pitchFamily="34" charset="0"/>
                <a:cs typeface="Arial" pitchFamily="34" charset="0"/>
              </a:rPr>
              <a:t>  Steady State</a:t>
            </a:r>
          </a:p>
        </p:txBody>
      </p:sp>
    </p:spTree>
    <p:extLst>
      <p:ext uri="{BB962C8B-B14F-4D97-AF65-F5344CB8AC3E}">
        <p14:creationId xmlns:p14="http://schemas.microsoft.com/office/powerpoint/2010/main" val="152897457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214282" y="2571744"/>
            <a:ext cx="8572560" cy="1261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noAutofit/>
          </a:bodyPr>
          <a:lstStyle/>
          <a:p>
            <a:pPr marL="349250" lvl="0" indent="-349250">
              <a:lnSpc>
                <a:spcPts val="3200"/>
              </a:lnSpc>
              <a:spcBef>
                <a:spcPts val="600"/>
              </a:spcBef>
              <a:buSzPct val="100000"/>
            </a:pPr>
            <a:r>
              <a:rPr lang="en-US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Edge Distance: 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Influenced by</a:t>
            </a:r>
            <a:r>
              <a:rPr lang="en-US" sz="2200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three different types of nodes: </a:t>
            </a:r>
            <a:r>
              <a:rPr lang="en-US" sz="22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(a) Direct linked nodes; (b) Common neighbors; (c) Exclusive neighbors </a:t>
            </a:r>
            <a:endParaRPr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image13.png" descr="InteractionPatterns - 副本4.tif"/>
          <p:cNvPicPr/>
          <p:nvPr/>
        </p:nvPicPr>
        <p:blipFill>
          <a:blip r:embed="rId2"/>
          <a:srcRect r="1963"/>
          <a:stretch>
            <a:fillRect/>
          </a:stretch>
        </p:blipFill>
        <p:spPr>
          <a:xfrm>
            <a:off x="179511" y="4025317"/>
            <a:ext cx="8964489" cy="268983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3813094" y="4333833"/>
            <a:ext cx="1965249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1600" i="1">
                <a:solidFill>
                  <a:srgbClr val="00B0E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600" b="1" i="1" dirty="0">
                <a:solidFill>
                  <a:srgbClr val="00B0ED"/>
                </a:solidFill>
              </a:rPr>
              <a:t>Common neighbours</a:t>
            </a:r>
          </a:p>
        </p:txBody>
      </p:sp>
      <p:sp>
        <p:nvSpPr>
          <p:cNvPr id="412" name="Shape 412"/>
          <p:cNvSpPr/>
          <p:nvPr/>
        </p:nvSpPr>
        <p:spPr>
          <a:xfrm>
            <a:off x="2592393" y="6128695"/>
            <a:ext cx="212934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100"/>
              </a:spcBef>
              <a:defRPr sz="1600" i="1">
                <a:solidFill>
                  <a:srgbClr val="FF001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600" b="1" i="1" dirty="0">
                <a:solidFill>
                  <a:srgbClr val="FF0018"/>
                </a:solidFill>
              </a:rPr>
              <a:t>Exclusive neighbours</a:t>
            </a: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438175" y="285728"/>
            <a:ext cx="7777163" cy="135732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How to </a:t>
            </a:r>
            <a:r>
              <a:rPr lang="en-US" altLang="zh-CN" sz="2400" b="1" kern="1200" dirty="0">
                <a:solidFill>
                  <a:srgbClr val="0036A2"/>
                </a:solidFill>
                <a:latin typeface="Arial" charset="0"/>
                <a:ea typeface="宋体" pitchFamily="2" charset="-122"/>
                <a:cs typeface="+mn-cs"/>
              </a:rPr>
              <a:t>define the interaction patterns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6248" y="4904173"/>
            <a:ext cx="785818" cy="516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1F22A1"/>
                </a:solidFill>
                <a:effectLst/>
                <a:uFillTx/>
                <a:latin typeface="Georgia"/>
                <a:ea typeface="Georgia"/>
                <a:cs typeface="Georgia"/>
                <a:sym typeface="Georgia"/>
              </a:rPr>
              <a:t>Direct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1F22A1"/>
              </a:solidFill>
              <a:effectLst/>
              <a:uFillTx/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Shape 416"/>
          <p:cNvSpPr/>
          <p:nvPr/>
        </p:nvSpPr>
        <p:spPr>
          <a:xfrm>
            <a:off x="571472" y="1500174"/>
            <a:ext cx="8352481" cy="724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</a:pPr>
            <a:r>
              <a:rPr sz="2000" b="1" dirty="0">
                <a:latin typeface="Arial"/>
                <a:ea typeface="Arial"/>
                <a:cs typeface="Arial"/>
                <a:sym typeface="Arial"/>
              </a:rPr>
              <a:t>Assumption: </a:t>
            </a:r>
            <a:r>
              <a:rPr sz="2000" dirty="0">
                <a:latin typeface="Arial"/>
                <a:ea typeface="Arial"/>
                <a:cs typeface="Arial"/>
                <a:sym typeface="Arial"/>
              </a:rPr>
              <a:t>If two nodes are linked, each node attracts the other and makes the opposite node move to itself.</a:t>
            </a:r>
          </a:p>
        </p:txBody>
      </p:sp>
    </p:spTree>
    <p:extLst>
      <p:ext uri="{BB962C8B-B14F-4D97-AF65-F5344CB8AC3E}">
        <p14:creationId xmlns:p14="http://schemas.microsoft.com/office/powerpoint/2010/main" val="297544291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576790" y="3892608"/>
            <a:ext cx="699560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>
              <a:spcBef>
                <a:spcPts val="1200"/>
              </a:spcBef>
              <a:buFont typeface="Wingdings" pitchFamily="2" charset="2"/>
              <a:buChar char="u"/>
            </a:pPr>
            <a:r>
              <a:rPr lang="en-US"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Influence from </a:t>
            </a:r>
            <a:r>
              <a:rPr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Direct </a:t>
            </a:r>
            <a:r>
              <a:rPr lang="en-US"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Linked Nodes</a:t>
            </a:r>
            <a:r>
              <a:rPr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: 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makes </a:t>
            </a:r>
            <a:r>
              <a:rPr sz="2000" b="1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u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and </a:t>
            </a:r>
            <a:r>
              <a:rPr sz="2000" b="1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v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sz="2000" b="1" dirty="0">
                <a:solidFill>
                  <a:srgbClr val="1F22A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closer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.</a:t>
            </a:r>
          </a:p>
        </p:txBody>
      </p:sp>
      <p:sp>
        <p:nvSpPr>
          <p:cNvPr id="418" name="Shape 418"/>
          <p:cNvSpPr/>
          <p:nvPr/>
        </p:nvSpPr>
        <p:spPr>
          <a:xfrm>
            <a:off x="576790" y="4396663"/>
            <a:ext cx="835248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  <a:buFont typeface="Wingdings" pitchFamily="2" charset="2"/>
              <a:buChar char="u"/>
            </a:pPr>
            <a:r>
              <a:rPr lang="en-US"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Influence from </a:t>
            </a:r>
            <a:r>
              <a:rPr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Common neighbors: 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make </a:t>
            </a:r>
            <a:r>
              <a:rPr sz="2000" b="1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u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and </a:t>
            </a:r>
            <a:r>
              <a:rPr sz="2000" b="1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v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sz="2000" b="1" dirty="0">
                <a:solidFill>
                  <a:srgbClr val="1F22A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closer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.</a:t>
            </a:r>
          </a:p>
        </p:txBody>
      </p:sp>
      <p:sp>
        <p:nvSpPr>
          <p:cNvPr id="419" name="Shape 419"/>
          <p:cNvSpPr/>
          <p:nvPr/>
        </p:nvSpPr>
        <p:spPr>
          <a:xfrm>
            <a:off x="577237" y="4900719"/>
            <a:ext cx="835248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>
              <a:spcBef>
                <a:spcPts val="1200"/>
              </a:spcBef>
              <a:buFont typeface="Wingdings" pitchFamily="2" charset="2"/>
              <a:buChar char="u"/>
            </a:pPr>
            <a:r>
              <a:rPr lang="en-US"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Influence from </a:t>
            </a:r>
            <a:r>
              <a:rPr sz="2000" b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Exclusive neighbors: 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make </a:t>
            </a:r>
            <a:r>
              <a:rPr sz="2000" b="1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u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and </a:t>
            </a:r>
            <a:r>
              <a:rPr sz="2000" b="1" i="1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v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sz="2000" b="1" dirty="0">
                <a:solidFill>
                  <a:srgbClr val="1F22A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closer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OR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 </a:t>
            </a:r>
            <a:r>
              <a:rPr sz="2000" b="1" dirty="0">
                <a:solidFill>
                  <a:srgbClr val="1F22A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f</a:t>
            </a:r>
            <a:r>
              <a:rPr lang="en-US" sz="2000" b="1" dirty="0">
                <a:solidFill>
                  <a:srgbClr val="1F22A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a</a:t>
            </a:r>
            <a:r>
              <a:rPr sz="2000" b="1" dirty="0">
                <a:solidFill>
                  <a:srgbClr val="1F22A1"/>
                </a:solidFill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rther</a:t>
            </a:r>
            <a:r>
              <a:rPr sz="2000" dirty="0">
                <a:latin typeface="Times New Roman" pitchFamily="18" charset="0"/>
                <a:ea typeface="Arial"/>
                <a:cs typeface="Times New Roman" pitchFamily="18" charset="0"/>
                <a:sym typeface="Arial"/>
              </a:rPr>
              <a:t>.</a:t>
            </a:r>
          </a:p>
        </p:txBody>
      </p:sp>
      <p:pic>
        <p:nvPicPr>
          <p:cNvPr id="420" name="InteractionPattern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746719" y="1643050"/>
            <a:ext cx="7737518" cy="192935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423"/>
          <p:cNvSpPr/>
          <p:nvPr/>
        </p:nvSpPr>
        <p:spPr>
          <a:xfrm>
            <a:off x="428596" y="500042"/>
            <a:ext cx="6190654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lang="en-US" sz="2400" b="1" dirty="0">
                <a:solidFill>
                  <a:srgbClr val="1F22A1"/>
                </a:solidFill>
              </a:rPr>
              <a:t>Three </a:t>
            </a:r>
            <a:r>
              <a:rPr sz="2400" b="1" dirty="0">
                <a:solidFill>
                  <a:srgbClr val="1F22A1"/>
                </a:solidFill>
              </a:rPr>
              <a:t>Interaction </a:t>
            </a:r>
            <a:r>
              <a:rPr lang="en-US" sz="2400" b="1" dirty="0">
                <a:solidFill>
                  <a:srgbClr val="1F22A1"/>
                </a:solidFill>
              </a:rPr>
              <a:t>Patterns</a:t>
            </a:r>
            <a:endParaRPr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92496" y="2161650"/>
            <a:ext cx="285752" cy="552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Georgia"/>
              </a:rPr>
              <a:t>x</a:t>
            </a:r>
            <a:endParaRPr kumimoji="0" lang="zh-CN" altLang="en-US" sz="18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itchFamily="18" charset="0"/>
              <a:cs typeface="Times New Roman" pitchFamily="18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773850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500034" y="357166"/>
            <a:ext cx="6190654" cy="46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400" b="1" dirty="0">
                <a:solidFill>
                  <a:srgbClr val="1F22A1"/>
                </a:solidFill>
              </a:rPr>
              <a:t>Interaction model</a:t>
            </a:r>
            <a:endParaRPr sz="2400" b="1" dirty="0"/>
          </a:p>
        </p:txBody>
      </p:sp>
      <p:sp>
        <p:nvSpPr>
          <p:cNvPr id="424" name="Shape 424"/>
          <p:cNvSpPr/>
          <p:nvPr/>
        </p:nvSpPr>
        <p:spPr>
          <a:xfrm>
            <a:off x="214282" y="3929066"/>
            <a:ext cx="3646216" cy="911300"/>
          </a:xfrm>
          <a:prstGeom prst="roundRect">
            <a:avLst>
              <a:gd name="adj" fmla="val 20904"/>
            </a:avLst>
          </a:prstGeom>
          <a:solidFill>
            <a:srgbClr val="FFC032">
              <a:alpha val="10000"/>
            </a:srgbClr>
          </a:solidFill>
          <a:ln w="25400">
            <a:solidFill>
              <a:srgbClr val="000000">
                <a:alpha val="10000"/>
              </a:srgbClr>
            </a:solidFill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185361" y="5160486"/>
            <a:ext cx="4257239" cy="1090514"/>
          </a:xfrm>
          <a:prstGeom prst="roundRect">
            <a:avLst>
              <a:gd name="adj" fmla="val 17469"/>
            </a:avLst>
          </a:prstGeom>
          <a:solidFill>
            <a:srgbClr val="FFC032">
              <a:alpha val="10000"/>
            </a:srgbClr>
          </a:solidFill>
          <a:ln w="25400">
            <a:solidFill>
              <a:srgbClr val="000000">
                <a:alpha val="10000"/>
              </a:srgbClr>
            </a:solidFill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4690329" y="4039602"/>
            <a:ext cx="4335342" cy="2094244"/>
          </a:xfrm>
          <a:prstGeom prst="roundRect">
            <a:avLst>
              <a:gd name="adj" fmla="val 9096"/>
            </a:avLst>
          </a:prstGeom>
          <a:solidFill>
            <a:srgbClr val="FFC032">
              <a:alpha val="10000"/>
            </a:srgbClr>
          </a:solidFill>
          <a:ln w="25400">
            <a:solidFill>
              <a:srgbClr val="000000">
                <a:alpha val="10000"/>
              </a:srgbClr>
            </a:solidFill>
          </a:ln>
        </p:spPr>
        <p:txBody>
          <a:bodyPr lIns="0" tIns="0" rIns="0" bIns="0"/>
          <a:lstStyle/>
          <a:p>
            <a:pPr lvl="0"/>
            <a:endParaRPr/>
          </a:p>
        </p:txBody>
      </p:sp>
      <p:pic>
        <p:nvPicPr>
          <p:cNvPr id="427" name="InteractionPattern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714348" y="1000108"/>
            <a:ext cx="7737518" cy="1929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1428728" y="3286124"/>
            <a:ext cx="6190654" cy="299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/>
          <p:cNvPicPr/>
          <p:nvPr/>
        </p:nvPicPr>
        <p:blipFill>
          <a:blip r:embed="rId4"/>
          <a:stretch>
            <a:fillRect/>
          </a:stretch>
        </p:blipFill>
        <p:spPr>
          <a:xfrm>
            <a:off x="239514" y="5213160"/>
            <a:ext cx="4123534" cy="47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image.pdf"/>
          <p:cNvPicPr/>
          <p:nvPr/>
        </p:nvPicPr>
        <p:blipFill>
          <a:blip r:embed="rId5"/>
          <a:stretch>
            <a:fillRect/>
          </a:stretch>
        </p:blipFill>
        <p:spPr>
          <a:xfrm>
            <a:off x="1187115" y="5719263"/>
            <a:ext cx="3193531" cy="473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asted-image.pdf"/>
          <p:cNvPicPr/>
          <p:nvPr/>
        </p:nvPicPr>
        <p:blipFill>
          <a:blip r:embed="rId6"/>
          <a:stretch>
            <a:fillRect/>
          </a:stretch>
        </p:blipFill>
        <p:spPr>
          <a:xfrm>
            <a:off x="4739183" y="4136129"/>
            <a:ext cx="4237634" cy="559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/>
          <p:cNvPicPr/>
          <p:nvPr/>
        </p:nvPicPr>
        <p:blipFill>
          <a:blip r:embed="rId7"/>
          <a:stretch>
            <a:fillRect/>
          </a:stretch>
        </p:blipFill>
        <p:spPr>
          <a:xfrm>
            <a:off x="5273675" y="4800598"/>
            <a:ext cx="3741648" cy="572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df"/>
          <p:cNvPicPr/>
          <p:nvPr/>
        </p:nvPicPr>
        <p:blipFill>
          <a:blip r:embed="rId8"/>
          <a:stretch>
            <a:fillRect/>
          </a:stretch>
        </p:blipFill>
        <p:spPr>
          <a:xfrm>
            <a:off x="4794455" y="5552753"/>
            <a:ext cx="4165533" cy="479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asted-image.pdf"/>
          <p:cNvPicPr/>
          <p:nvPr/>
        </p:nvPicPr>
        <p:blipFill>
          <a:blip r:embed="rId9"/>
          <a:stretch>
            <a:fillRect/>
          </a:stretch>
        </p:blipFill>
        <p:spPr>
          <a:xfrm>
            <a:off x="338006" y="4143380"/>
            <a:ext cx="3448176" cy="45316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6143636" y="1518708"/>
            <a:ext cx="285752" cy="552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itchFamily="18" charset="0"/>
                <a:cs typeface="Times New Roman" pitchFamily="18" charset="0"/>
                <a:sym typeface="Georgia"/>
              </a:rPr>
              <a:t>x</a:t>
            </a:r>
            <a:endParaRPr kumimoji="0" lang="zh-CN" altLang="en-US" sz="18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itchFamily="18" charset="0"/>
              <a:cs typeface="Times New Roman" pitchFamily="18" charset="0"/>
              <a:sym typeface="Georgi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286116" y="5572140"/>
            <a:ext cx="857256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/>
          <p:cNvCxnSpPr/>
          <p:nvPr/>
        </p:nvCxnSpPr>
        <p:spPr>
          <a:xfrm>
            <a:off x="3286116" y="6143644"/>
            <a:ext cx="857256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连接符 21"/>
          <p:cNvCxnSpPr/>
          <p:nvPr/>
        </p:nvCxnSpPr>
        <p:spPr>
          <a:xfrm>
            <a:off x="8286776" y="4572008"/>
            <a:ext cx="571504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/>
          <p:cNvCxnSpPr/>
          <p:nvPr/>
        </p:nvCxnSpPr>
        <p:spPr>
          <a:xfrm>
            <a:off x="8358214" y="5214950"/>
            <a:ext cx="571504" cy="1588"/>
          </a:xfrm>
          <a:prstGeom prst="line">
            <a:avLst/>
          </a:prstGeom>
          <a:noFill/>
          <a:ln w="25400" cap="flat">
            <a:solidFill>
              <a:srgbClr val="C0000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306618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357158" y="1071546"/>
            <a:ext cx="8358246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lang="en-US" altLang="zh-CN" sz="2400" b="1" dirty="0">
                <a:solidFill>
                  <a:srgbClr val="1F22A1"/>
                </a:solidFill>
              </a:rPr>
              <a:t>Community Detection</a:t>
            </a:r>
            <a:r>
              <a:rPr lang="zh-CN" altLang="en-US" sz="2400" b="1" dirty="0">
                <a:solidFill>
                  <a:srgbClr val="1F22A1"/>
                </a:solidFill>
              </a:rPr>
              <a:t>：</a:t>
            </a:r>
            <a:r>
              <a:rPr lang="en-US" altLang="zh-CN" sz="2400" b="1" dirty="0">
                <a:solidFill>
                  <a:schemeClr val="tx1"/>
                </a:solidFill>
              </a:rPr>
              <a:t>Simulating Distance Dynamics</a:t>
            </a:r>
            <a:endParaRPr sz="2400" b="1" dirty="0">
              <a:solidFill>
                <a:schemeClr val="tx1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56409" y="2745170"/>
            <a:ext cx="2712958" cy="69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000"/>
              <a:t>Compute Jaccard distance for each edge</a:t>
            </a:r>
          </a:p>
        </p:txBody>
      </p:sp>
      <p:pic>
        <p:nvPicPr>
          <p:cNvPr id="440" name="wgDynamics2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93465" y="4070517"/>
            <a:ext cx="8836253" cy="2144565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3216365" y="2754317"/>
            <a:ext cx="2712957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/>
            </a:pPr>
            <a:r>
              <a:rPr sz="2000" dirty="0"/>
              <a:t>Investigate </a:t>
            </a:r>
            <a:r>
              <a:rPr lang="en-US" sz="2000" dirty="0"/>
              <a:t>the change of distance of </a:t>
            </a:r>
            <a:r>
              <a:rPr sz="2000" dirty="0"/>
              <a:t>each edge </a:t>
            </a:r>
            <a:r>
              <a:rPr dirty="0"/>
              <a:t> </a:t>
            </a:r>
          </a:p>
        </p:txBody>
      </p:sp>
      <p:sp>
        <p:nvSpPr>
          <p:cNvPr id="442" name="Shape 442"/>
          <p:cNvSpPr/>
          <p:nvPr/>
        </p:nvSpPr>
        <p:spPr>
          <a:xfrm>
            <a:off x="6293684" y="2754317"/>
            <a:ext cx="2712957" cy="65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ctr">
              <a:lnSpc>
                <a:spcPct val="110000"/>
              </a:lnSpc>
              <a:spcBef>
                <a:spcPts val="700"/>
              </a:spcBef>
            </a:pP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Cut off the edges with distance of 1</a:t>
            </a:r>
          </a:p>
        </p:txBody>
      </p:sp>
      <p:sp>
        <p:nvSpPr>
          <p:cNvPr id="443" name="Shape 443"/>
          <p:cNvSpPr/>
          <p:nvPr/>
        </p:nvSpPr>
        <p:spPr>
          <a:xfrm>
            <a:off x="156410" y="2110574"/>
            <a:ext cx="27129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lang="en-US" sz="2000" b="1" dirty="0"/>
              <a:t>P1: </a:t>
            </a:r>
            <a:r>
              <a:rPr sz="2000" b="1" dirty="0"/>
              <a:t>Initialization</a:t>
            </a:r>
          </a:p>
        </p:txBody>
      </p:sp>
      <p:sp>
        <p:nvSpPr>
          <p:cNvPr id="444" name="Shape 444"/>
          <p:cNvSpPr/>
          <p:nvPr/>
        </p:nvSpPr>
        <p:spPr>
          <a:xfrm>
            <a:off x="2928926" y="2143116"/>
            <a:ext cx="271295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lang="en-US" sz="2000" b="1" dirty="0"/>
              <a:t>P2: </a:t>
            </a:r>
            <a:r>
              <a:rPr sz="2000" b="1" dirty="0"/>
              <a:t>Dynamics</a:t>
            </a:r>
          </a:p>
        </p:txBody>
      </p:sp>
      <p:sp>
        <p:nvSpPr>
          <p:cNvPr id="445" name="Shape 445"/>
          <p:cNvSpPr/>
          <p:nvPr/>
        </p:nvSpPr>
        <p:spPr>
          <a:xfrm>
            <a:off x="6000760" y="2143116"/>
            <a:ext cx="294873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10000"/>
              </a:lnSpc>
              <a:spcBef>
                <a:spcPts val="700"/>
              </a:spcBef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 b="0"/>
            </a:pPr>
            <a:r>
              <a:rPr lang="en-US" sz="2000" b="1" dirty="0"/>
              <a:t>P3: </a:t>
            </a:r>
            <a:r>
              <a:rPr sz="2000" b="1" dirty="0"/>
              <a:t>Communit</a:t>
            </a:r>
            <a:r>
              <a:rPr lang="en-US" sz="2000" b="1" dirty="0"/>
              <a:t>y</a:t>
            </a:r>
            <a:r>
              <a:rPr sz="2000" b="1" dirty="0"/>
              <a:t> Detection</a:t>
            </a:r>
          </a:p>
        </p:txBody>
      </p:sp>
    </p:spTree>
    <p:extLst>
      <p:ext uri="{BB962C8B-B14F-4D97-AF65-F5344CB8AC3E}">
        <p14:creationId xmlns:p14="http://schemas.microsoft.com/office/powerpoint/2010/main" val="166011154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image20.tif" descr="C:\Users\Administrator\Desktop\ATTRACTOR\parameter_sensity.tiff"/>
          <p:cNvPicPr/>
          <p:nvPr/>
        </p:nvPicPr>
        <p:blipFill>
          <a:blip r:embed="rId2"/>
          <a:stretch>
            <a:fillRect/>
          </a:stretch>
        </p:blipFill>
        <p:spPr>
          <a:xfrm>
            <a:off x="725388" y="3998514"/>
            <a:ext cx="7859101" cy="1961682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462346" y="1668379"/>
            <a:ext cx="7991226" cy="212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sz="2000" b="1" dirty="0">
                <a:latin typeface="Times New Roman"/>
                <a:ea typeface="Times New Roman"/>
                <a:cs typeface="Times New Roman"/>
                <a:sym typeface="Times New Roman"/>
              </a:rPr>
              <a:t>Cohesion parameter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b="1" dirty="0"/>
              <a:t>λ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581526" lvl="1" indent="-200526"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Large </a:t>
            </a:r>
            <a:r>
              <a:rPr lang="en-US" altLang="zh-CN" sz="2000" b="1" dirty="0"/>
              <a:t>λ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produces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small-size 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communities and small </a:t>
            </a:r>
            <a:r>
              <a:rPr lang="en-US" altLang="zh-CN" sz="2000" b="1" dirty="0"/>
              <a:t>λ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yields large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-size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communities.</a:t>
            </a:r>
          </a:p>
          <a:p>
            <a:pPr marL="581526" lvl="1" indent="-200526"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xperiments demonstrate </a:t>
            </a:r>
            <a:r>
              <a:rPr sz="2000" i="1" dirty="0">
                <a:latin typeface="Times New Roman"/>
                <a:ea typeface="Times New Roman"/>
                <a:cs typeface="Times New Roman"/>
                <a:sym typeface="Times New Roman"/>
              </a:rPr>
              <a:t>Attractor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can achieve 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stable 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high-quality result when cohesion parameter </a:t>
            </a:r>
            <a:r>
              <a:rPr lang="en-US" altLang="zh-CN" sz="2000" b="1" dirty="0"/>
              <a:t>λ</a:t>
            </a:r>
            <a:r>
              <a:rPr sz="2000" dirty="0">
                <a:latin typeface="Times New Roman"/>
                <a:ea typeface="Times New Roman"/>
                <a:cs typeface="Times New Roman"/>
                <a:sym typeface="Times New Roman"/>
              </a:rPr>
              <a:t> is within </a:t>
            </a:r>
            <a:r>
              <a:rPr sz="2000" b="1" dirty="0">
                <a:solidFill>
                  <a:srgbClr val="1F22A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[0.4 0.6].</a:t>
            </a:r>
          </a:p>
        </p:txBody>
      </p:sp>
      <p:sp>
        <p:nvSpPr>
          <p:cNvPr id="453" name="Shape 453"/>
          <p:cNvSpPr/>
          <p:nvPr/>
        </p:nvSpPr>
        <p:spPr>
          <a:xfrm>
            <a:off x="428596" y="642918"/>
            <a:ext cx="7644211" cy="37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400" b="1" dirty="0">
                <a:solidFill>
                  <a:srgbClr val="1F22A1"/>
                </a:solidFill>
              </a:rPr>
              <a:t>Parameterization</a:t>
            </a:r>
            <a:r>
              <a:rPr sz="2400" b="1" dirty="0"/>
              <a:t>: cohesion parameter</a:t>
            </a:r>
            <a:r>
              <a:rPr lang="en-US" sz="2400" b="1" dirty="0"/>
              <a:t> </a:t>
            </a:r>
            <a:r>
              <a:rPr lang="en-US" altLang="zh-CN" sz="2400" b="1" dirty="0"/>
              <a:t>λ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43976940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6267" y="708694"/>
            <a:ext cx="560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Network/Graph – construct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432700" y="1860606"/>
            <a:ext cx="1048296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 dirty="0">
                <a:latin typeface="Arial" panose="020B0604020202020204" pitchFamily="34" charset="0"/>
              </a:rPr>
              <a:t>Vertex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3428952" y="1860606"/>
            <a:ext cx="122483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Element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031458" y="2394006"/>
            <a:ext cx="2620739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Element’s Attributes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380890" y="2927406"/>
            <a:ext cx="2271307" cy="646331"/>
          </a:xfrm>
          <a:prstGeom prst="rect">
            <a:avLst/>
          </a:prstGeom>
          <a:solidFill>
            <a:schemeClr val="bg2"/>
          </a:solidFill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Relation Between</a:t>
            </a:r>
          </a:p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Two Elements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2461240" y="3689406"/>
            <a:ext cx="2176671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Type Of Relation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351807" y="2394006"/>
            <a:ext cx="1681641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Vertex Label</a:t>
            </a: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370403" y="3689406"/>
            <a:ext cx="1536044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Edge Label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461527" y="2927406"/>
            <a:ext cx="822621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Edge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554678" y="1403405"/>
            <a:ext cx="2103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sz="2000" b="1" u="sng" dirty="0">
                <a:latin typeface="Arial" panose="020B0604020202020204" pitchFamily="34" charset="0"/>
              </a:rPr>
              <a:t>Data Instance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4888050" y="1403405"/>
            <a:ext cx="23295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 sz="2000" b="1" u="sng">
                <a:latin typeface="Arial" panose="020B0604020202020204" pitchFamily="34" charset="0"/>
              </a:rPr>
              <a:t>Graph Instance</a:t>
            </a:r>
          </a:p>
        </p:txBody>
      </p:sp>
      <p:sp>
        <p:nvSpPr>
          <p:cNvPr id="20" name="AutoShape 14"/>
          <p:cNvSpPr>
            <a:spLocks noChangeArrowheads="1"/>
          </p:cNvSpPr>
          <p:nvPr/>
        </p:nvSpPr>
        <p:spPr bwMode="auto">
          <a:xfrm>
            <a:off x="4808039" y="1936807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2208963" y="4299006"/>
            <a:ext cx="242418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rtl="0" eaLnBrk="1" hangingPunct="1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Relation between a Set of Elements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>
            <a:off x="5362965" y="4299006"/>
            <a:ext cx="1594283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algn="l" rtl="0" eaLnBrk="1" hangingPunct="1"/>
            <a:r>
              <a:rPr lang="en-US" altLang="zh-CN">
                <a:latin typeface="Arial" panose="020B0604020202020204" pitchFamily="34" charset="0"/>
              </a:rPr>
              <a:t>Hyper Edge</a:t>
            </a: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1936478" y="4146605"/>
            <a:ext cx="5154121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4" name="AutoShape 18"/>
          <p:cNvSpPr>
            <a:spLocks noChangeArrowheads="1"/>
          </p:cNvSpPr>
          <p:nvPr/>
        </p:nvSpPr>
        <p:spPr bwMode="auto">
          <a:xfrm>
            <a:off x="4808039" y="2467032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5" name="AutoShape 19"/>
          <p:cNvSpPr>
            <a:spLocks noChangeArrowheads="1"/>
          </p:cNvSpPr>
          <p:nvPr/>
        </p:nvSpPr>
        <p:spPr bwMode="auto">
          <a:xfrm>
            <a:off x="4808039" y="3003607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6" name="AutoShape 20"/>
          <p:cNvSpPr>
            <a:spLocks noChangeArrowheads="1"/>
          </p:cNvSpPr>
          <p:nvPr/>
        </p:nvSpPr>
        <p:spPr bwMode="auto">
          <a:xfrm>
            <a:off x="4808039" y="3765607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4808039" y="4375207"/>
            <a:ext cx="569647" cy="231775"/>
          </a:xfrm>
          <a:prstGeom prst="leftRightArrow">
            <a:avLst>
              <a:gd name="adj1" fmla="val 50000"/>
              <a:gd name="adj2" fmla="val 42877"/>
            </a:avLst>
          </a:prstGeom>
          <a:solidFill>
            <a:schemeClr val="bg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ar-SA" altLang="zh-CN"/>
          </a:p>
        </p:txBody>
      </p:sp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918106" y="5386165"/>
            <a:ext cx="7939888" cy="10156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rtl="0">
              <a:defRPr/>
            </a:pPr>
            <a:r>
              <a:rPr lang="en-US" sz="2000" dirty="0"/>
              <a:t>Provide enormous flexibility for modeling the underlying data as they allow the modeler to decide on what the </a:t>
            </a:r>
            <a:r>
              <a:rPr lang="en-US" sz="2000" u="sng" dirty="0">
                <a:solidFill>
                  <a:srgbClr val="0000FF"/>
                </a:solidFill>
              </a:rPr>
              <a:t>elements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should be and the type of </a:t>
            </a:r>
            <a:r>
              <a:rPr lang="en-US" sz="2000" u="sng" dirty="0">
                <a:solidFill>
                  <a:srgbClr val="0000FF"/>
                </a:solidFill>
              </a:rPr>
              <a:t>relations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/>
              <a:t>to be modeled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049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1990778" y="5591860"/>
            <a:ext cx="925460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200" b="1"/>
              <a:t>noise</a:t>
            </a:r>
          </a:p>
        </p:txBody>
      </p:sp>
      <p:sp>
        <p:nvSpPr>
          <p:cNvPr id="461" name="Shape 461"/>
          <p:cNvSpPr/>
          <p:nvPr/>
        </p:nvSpPr>
        <p:spPr>
          <a:xfrm>
            <a:off x="6660232" y="5587481"/>
            <a:ext cx="1093579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200" b="1" dirty="0"/>
              <a:t>density</a:t>
            </a:r>
          </a:p>
        </p:txBody>
      </p:sp>
      <p:pic>
        <p:nvPicPr>
          <p:cNvPr id="9" name="LFR1.png"/>
          <p:cNvPicPr/>
          <p:nvPr/>
        </p:nvPicPr>
        <p:blipFill>
          <a:blip r:embed="rId2"/>
          <a:srcRect l="157" r="157"/>
          <a:stretch>
            <a:fillRect/>
          </a:stretch>
        </p:blipFill>
        <p:spPr>
          <a:xfrm>
            <a:off x="290334" y="1984252"/>
            <a:ext cx="4192339" cy="3410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LFR2.png"/>
          <p:cNvPicPr/>
          <p:nvPr/>
        </p:nvPicPr>
        <p:blipFill>
          <a:blip r:embed="rId3" cstate="print"/>
          <a:srcRect l="225" r="225"/>
          <a:stretch>
            <a:fillRect/>
          </a:stretch>
        </p:blipFill>
        <p:spPr>
          <a:xfrm>
            <a:off x="4716016" y="1963127"/>
            <a:ext cx="4187406" cy="3406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473"/>
          <p:cNvSpPr/>
          <p:nvPr/>
        </p:nvSpPr>
        <p:spPr>
          <a:xfrm>
            <a:off x="357158" y="501510"/>
            <a:ext cx="6462728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400" b="1" dirty="0">
                <a:solidFill>
                  <a:srgbClr val="1F22A1"/>
                </a:solidFill>
              </a:rPr>
              <a:t>Evaluation</a:t>
            </a:r>
            <a:r>
              <a:rPr sz="2400" b="1" dirty="0"/>
              <a:t> – comparison on </a:t>
            </a:r>
            <a:r>
              <a:rPr lang="en-US" sz="2400" b="1" dirty="0"/>
              <a:t>synthetic</a:t>
            </a:r>
            <a:r>
              <a:rPr sz="24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70600043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alNetworkTable1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317190" y="1892892"/>
            <a:ext cx="8586668" cy="187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RealNetworkTable2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357603" y="4773212"/>
            <a:ext cx="8572115" cy="165618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66"/>
          <p:cNvSpPr/>
          <p:nvPr/>
        </p:nvSpPr>
        <p:spPr>
          <a:xfrm>
            <a:off x="352530" y="1244820"/>
            <a:ext cx="4032448" cy="535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 algn="l">
              <a:defRPr sz="1800" b="0"/>
            </a:pPr>
            <a:r>
              <a:rPr sz="2400" b="1" dirty="0">
                <a:latin typeface="Times New Roman" pitchFamily="18" charset="0"/>
                <a:cs typeface="Times New Roman" pitchFamily="18" charset="0"/>
              </a:rPr>
              <a:t>Labeled networks</a:t>
            </a:r>
          </a:p>
        </p:txBody>
      </p:sp>
      <p:sp>
        <p:nvSpPr>
          <p:cNvPr id="14" name="Shape 167"/>
          <p:cNvSpPr/>
          <p:nvPr/>
        </p:nvSpPr>
        <p:spPr>
          <a:xfrm>
            <a:off x="377560" y="4091521"/>
            <a:ext cx="7704856" cy="57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65023" tIns="65023" rIns="65023" bIns="65023">
            <a:spAutoFit/>
          </a:bodyPr>
          <a:lstStyle>
            <a:lvl1pPr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584200">
              <a:defRPr sz="36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lvl="0" algn="l">
              <a:defRPr sz="1800" b="0"/>
            </a:pPr>
            <a:r>
              <a:rPr sz="2400" b="1" dirty="0">
                <a:latin typeface="Times New Roman" pitchFamily="18" charset="0"/>
                <a:cs typeface="Times New Roman" pitchFamily="18" charset="0"/>
              </a:rPr>
              <a:t>Unlabeled networks</a:t>
            </a:r>
          </a:p>
        </p:txBody>
      </p:sp>
      <p:sp>
        <p:nvSpPr>
          <p:cNvPr id="15" name="Shape 473"/>
          <p:cNvSpPr/>
          <p:nvPr/>
        </p:nvSpPr>
        <p:spPr>
          <a:xfrm>
            <a:off x="142844" y="420163"/>
            <a:ext cx="6462728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 b="0"/>
            </a:pPr>
            <a:r>
              <a:rPr sz="2400" b="1" dirty="0">
                <a:solidFill>
                  <a:srgbClr val="1F22A1"/>
                </a:solidFill>
              </a:rPr>
              <a:t>Evaluation</a:t>
            </a:r>
            <a:r>
              <a:rPr sz="2400" b="1" dirty="0"/>
              <a:t> – comparison on real data</a:t>
            </a:r>
          </a:p>
        </p:txBody>
      </p:sp>
    </p:spTree>
    <p:extLst>
      <p:ext uri="{BB962C8B-B14F-4D97-AF65-F5344CB8AC3E}">
        <p14:creationId xmlns:p14="http://schemas.microsoft.com/office/powerpoint/2010/main" val="366775011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90058" y="2560321"/>
            <a:ext cx="4423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Thank You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9748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62035" y="799339"/>
            <a:ext cx="6635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Networks/Graphs – applications in real-world?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22" name="Rectangle 3085"/>
          <p:cNvSpPr txBox="1">
            <a:spLocks noChangeArrowheads="1"/>
          </p:cNvSpPr>
          <p:nvPr/>
        </p:nvSpPr>
        <p:spPr>
          <a:xfrm>
            <a:off x="372292" y="1453492"/>
            <a:ext cx="7772400" cy="4413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ea typeface="宋体" panose="02010600030101010101" pitchFamily="2" charset="-122"/>
              </a:rPr>
              <a:t>Information Maximization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‘viral’ marketing.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Web-log (‘blog’) news propagation.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ea typeface="宋体" panose="02010600030101010101" pitchFamily="2" charset="-122"/>
              </a:rPr>
              <a:t>Computer network security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 Email/IP traffic and anomaly detection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ea typeface="宋体" panose="02010600030101010101" pitchFamily="2" charset="-122"/>
              </a:rPr>
              <a:t>Prediction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ea typeface="宋体" panose="02010600030101010101" pitchFamily="2" charset="-122"/>
              </a:rPr>
              <a:t>The prediction of flow within networks</a:t>
            </a:r>
          </a:p>
          <a:p>
            <a:pPr marL="0" indent="0">
              <a:lnSpc>
                <a:spcPct val="150000"/>
              </a:lnSpc>
              <a:spcAft>
                <a:spcPts val="1000"/>
              </a:spcAft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20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0348" y="737931"/>
            <a:ext cx="560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Networks types: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874793" y="1757726"/>
            <a:ext cx="16624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ea typeface="宋体" panose="02010600030101010101" pitchFamily="2" charset="-122"/>
              </a:rPr>
              <a:t>RANDOM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70694" y="1703265"/>
            <a:ext cx="144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REGULAR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874259" y="1703265"/>
            <a:ext cx="181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SMALL WORLD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6" y="2388741"/>
            <a:ext cx="2160240" cy="21197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99" y="2446060"/>
            <a:ext cx="2260847" cy="20625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12" y="2435667"/>
            <a:ext cx="2272023" cy="20833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793" y="2399078"/>
            <a:ext cx="2257207" cy="209911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223308" y="171831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SCALE-FREE</a:t>
            </a:r>
            <a:endParaRPr lang="zh-CN" altLang="en-US" b="1" dirty="0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829336" y="5482028"/>
            <a:ext cx="7363020" cy="1463"/>
          </a:xfrm>
          <a:prstGeom prst="straightConnector1">
            <a:avLst/>
          </a:prstGeom>
          <a:ln w="38100">
            <a:headEnd w="med" len="lg"/>
            <a:tailEnd type="stealth"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43810" y="5505437"/>
            <a:ext cx="333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/>
              <a:t>T</a:t>
            </a:r>
            <a:endParaRPr lang="zh-CN" altLang="en-US" sz="2400" b="1" i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2678909" y="4629300"/>
            <a:ext cx="1366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1950s,Erdos and </a:t>
            </a:r>
            <a:r>
              <a:rPr lang="en-US" altLang="zh-CN" i="1" dirty="0" err="1"/>
              <a:t>Renyi</a:t>
            </a:r>
            <a:endParaRPr lang="en-US" altLang="zh-CN" i="1" dirty="0"/>
          </a:p>
        </p:txBody>
      </p:sp>
      <p:sp>
        <p:nvSpPr>
          <p:cNvPr id="27" name="文本框 26"/>
          <p:cNvSpPr txBox="1"/>
          <p:nvPr/>
        </p:nvSpPr>
        <p:spPr>
          <a:xfrm>
            <a:off x="4874259" y="4629300"/>
            <a:ext cx="157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1998,Watts and </a:t>
            </a:r>
            <a:r>
              <a:rPr lang="en-US" altLang="zh-CN" i="1" dirty="0" err="1"/>
              <a:t>Strogatz</a:t>
            </a:r>
            <a:endParaRPr lang="zh-CN" altLang="en-US" i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6951698" y="4632339"/>
            <a:ext cx="1848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/>
              <a:t>1999,Barabasi and Albert</a:t>
            </a:r>
            <a:endParaRPr lang="zh-CN" altLang="en-US" i="1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74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399" y="805151"/>
            <a:ext cx="649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Small world network: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153" y="1901109"/>
            <a:ext cx="4008025" cy="323676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25513" y="1539132"/>
            <a:ext cx="324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Six degree of separation</a:t>
            </a:r>
            <a:endParaRPr lang="zh-CN" altLang="en-US" sz="20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54782" y="2287738"/>
            <a:ext cx="4286371" cy="285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i="1" dirty="0"/>
              <a:t>The average distance between two randomly individuals in the USA : </a:t>
            </a:r>
            <a:r>
              <a:rPr lang="en-US" altLang="zh-CN" b="1" i="1" dirty="0"/>
              <a:t>6</a:t>
            </a:r>
          </a:p>
          <a:p>
            <a:pPr marL="342891" indent="-34289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i="1" dirty="0"/>
              <a:t>The average distance between two randomly users in Facebook(</a:t>
            </a:r>
            <a:r>
              <a:rPr lang="en-US" altLang="zh-CN" i="1" u="sng" dirty="0"/>
              <a:t>721 million </a:t>
            </a:r>
            <a:r>
              <a:rPr lang="en-US" altLang="zh-CN" i="1" dirty="0"/>
              <a:t>active users, </a:t>
            </a:r>
            <a:r>
              <a:rPr lang="en-US" altLang="zh-CN" i="1" u="sng" dirty="0"/>
              <a:t>69 billion</a:t>
            </a:r>
            <a:r>
              <a:rPr lang="en-US" altLang="zh-CN" i="1" dirty="0"/>
              <a:t> links ) : 4.74</a:t>
            </a:r>
          </a:p>
          <a:p>
            <a:pPr marL="342891" indent="-342891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i="1" dirty="0"/>
              <a:t>…</a:t>
            </a:r>
            <a:endParaRPr lang="zh-CN" altLang="en-US" i="1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32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6367" y="810974"/>
            <a:ext cx="649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F0"/>
                </a:solidFill>
              </a:rPr>
              <a:t>Scale-Free networks:</a:t>
            </a:r>
            <a:endParaRPr lang="zh-CN" altLang="en-US" sz="2400" dirty="0">
              <a:solidFill>
                <a:srgbClr val="00B0F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3" y="1543190"/>
            <a:ext cx="3709873" cy="2763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46331" y="4882135"/>
                <a:ext cx="5151115" cy="1754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A </a:t>
                </a:r>
                <a:r>
                  <a:rPr lang="en-US" altLang="zh-CN" b="1" dirty="0">
                    <a:solidFill>
                      <a:schemeClr val="accent4">
                        <a:lumMod val="75000"/>
                      </a:schemeClr>
                    </a:solidFill>
                  </a:rPr>
                  <a:t>scale-free network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is a 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hlinkClick r:id="rId3" tooltip="Complex network"/>
                  </a:rPr>
                  <a:t>network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whose 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hlinkClick r:id="rId4" tooltip="Degree distribution"/>
                  </a:rPr>
                  <a:t>degree distribution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follows a 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  <a:hlinkClick r:id="rId5" tooltip="Power law"/>
                  </a:rPr>
                  <a:t>power law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. That is, the fraction 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P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(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) of nodes in the network having 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connections to other nodes goes for large values of 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k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 as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)~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accent4">
                        <a:lumMod val="75000"/>
                      </a:schemeClr>
                    </a:solidFill>
                  </a:rPr>
                  <a:t>is a parameter whose value is typically in the range </a:t>
                </a:r>
                <a:r>
                  <a:rPr lang="en-US" altLang="zh-CN" i="1" dirty="0">
                    <a:solidFill>
                      <a:schemeClr val="accent4">
                        <a:lumMod val="75000"/>
                      </a:schemeClr>
                    </a:solidFill>
                  </a:rPr>
                  <a:t>(2,3).</a:t>
                </a:r>
                <a:endParaRPr lang="zh-CN" altLang="en-US" i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31" y="4882135"/>
                <a:ext cx="5151115" cy="1754326"/>
              </a:xfrm>
              <a:prstGeom prst="rect">
                <a:avLst/>
              </a:prstGeom>
              <a:blipFill rotWithShape="0">
                <a:blip r:embed="rId6"/>
                <a:stretch>
                  <a:fillRect l="-1065" t="-2083" r="-947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2" descr="\gamma "/>
          <p:cNvSpPr>
            <a:spLocks noChangeAspect="1" noChangeArrowheads="1"/>
          </p:cNvSpPr>
          <p:nvPr/>
        </p:nvSpPr>
        <p:spPr bwMode="auto">
          <a:xfrm>
            <a:off x="-1017587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AutoShape 3" descr="\gamma "/>
          <p:cNvSpPr>
            <a:spLocks noChangeAspect="1" noChangeArrowheads="1"/>
          </p:cNvSpPr>
          <p:nvPr/>
        </p:nvSpPr>
        <p:spPr bwMode="auto">
          <a:xfrm>
            <a:off x="2225675" y="-14446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5" descr="\gamma "/>
          <p:cNvSpPr>
            <a:spLocks noChangeAspect="1" noChangeArrowheads="1"/>
          </p:cNvSpPr>
          <p:nvPr/>
        </p:nvSpPr>
        <p:spPr bwMode="auto">
          <a:xfrm>
            <a:off x="-865187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AutoShape 6" descr="\gamma "/>
          <p:cNvSpPr>
            <a:spLocks noChangeAspect="1" noChangeArrowheads="1"/>
          </p:cNvSpPr>
          <p:nvPr/>
        </p:nvSpPr>
        <p:spPr bwMode="auto">
          <a:xfrm>
            <a:off x="23780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71" y="844778"/>
            <a:ext cx="2980637" cy="223547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36700" y="4436371"/>
            <a:ext cx="26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Social network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6164513" y="3209547"/>
            <a:ext cx="238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Degree distribution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41" y="3578881"/>
            <a:ext cx="2929617" cy="215612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270172" y="5869577"/>
            <a:ext cx="264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Power law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77399" y="680539"/>
            <a:ext cx="9003227" cy="1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8452" y="113386"/>
            <a:ext cx="896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Background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31925" y="172978"/>
            <a:ext cx="164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Graph Mining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580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72859" y="2712516"/>
            <a:ext cx="590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000FF"/>
                </a:solidFill>
              </a:rPr>
              <a:t>Key Node Identification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70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6447</TotalTime>
  <Words>2407</Words>
  <Application>Microsoft Office PowerPoint</Application>
  <PresentationFormat>On-screen Show (4:3)</PresentationFormat>
  <Paragraphs>321</Paragraphs>
  <Slides>42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Adobe 黑体 Std R</vt:lpstr>
      <vt:lpstr>微软雅黑</vt:lpstr>
      <vt:lpstr>Aparajita</vt:lpstr>
      <vt:lpstr>Arial</vt:lpstr>
      <vt:lpstr>Arial Black</vt:lpstr>
      <vt:lpstr>Berlin Sans FB Demi</vt:lpstr>
      <vt:lpstr>Britannic Bold</vt:lpstr>
      <vt:lpstr>Calibri</vt:lpstr>
      <vt:lpstr>Calibri Light</vt:lpstr>
      <vt:lpstr>Cambria Math</vt:lpstr>
      <vt:lpstr>Georgia</vt:lpstr>
      <vt:lpstr>Palatino Linotype</vt:lpstr>
      <vt:lpstr>Times New Roman</vt:lpstr>
      <vt:lpstr>Wingdings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  <vt:lpstr>Strategy ONE: Centrality</vt:lpstr>
      <vt:lpstr>Strategy TWO: K-shell Decomposition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Strategy ONE: Cut-based Methods</vt:lpstr>
      <vt:lpstr>2、Ratio Cut &amp; Normalized Cut</vt:lpstr>
      <vt:lpstr>Example</vt:lpstr>
      <vt:lpstr>Cut-problem to Spectral Clustering</vt:lpstr>
      <vt:lpstr>Example</vt:lpstr>
      <vt:lpstr>3、Modularity Maximization</vt:lpstr>
      <vt:lpstr>Modularity Matrix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ice river</dc:creator>
  <cp:lastModifiedBy>Raja Kumar</cp:lastModifiedBy>
  <cp:revision>177</cp:revision>
  <dcterms:created xsi:type="dcterms:W3CDTF">2017-03-05T02:03:56Z</dcterms:created>
  <dcterms:modified xsi:type="dcterms:W3CDTF">2022-08-21T07:52:11Z</dcterms:modified>
</cp:coreProperties>
</file>